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sldIdLst>
    <p:sldId id="289" r:id="rId2"/>
    <p:sldId id="342" r:id="rId3"/>
    <p:sldId id="309" r:id="rId4"/>
    <p:sldId id="277" r:id="rId5"/>
    <p:sldId id="334" r:id="rId6"/>
    <p:sldId id="290" r:id="rId7"/>
    <p:sldId id="279" r:id="rId8"/>
    <p:sldId id="274" r:id="rId9"/>
    <p:sldId id="337" r:id="rId10"/>
    <p:sldId id="338" r:id="rId11"/>
    <p:sldId id="280" r:id="rId12"/>
    <p:sldId id="325" r:id="rId13"/>
    <p:sldId id="339" r:id="rId14"/>
    <p:sldId id="282" r:id="rId15"/>
    <p:sldId id="288" r:id="rId16"/>
    <p:sldId id="311" r:id="rId17"/>
    <p:sldId id="286" r:id="rId18"/>
    <p:sldId id="313" r:id="rId19"/>
    <p:sldId id="340" r:id="rId20"/>
    <p:sldId id="314" r:id="rId21"/>
    <p:sldId id="315" r:id="rId22"/>
    <p:sldId id="333" r:id="rId23"/>
    <p:sldId id="322" r:id="rId24"/>
    <p:sldId id="317" r:id="rId25"/>
    <p:sldId id="294" r:id="rId26"/>
    <p:sldId id="298" r:id="rId27"/>
    <p:sldId id="295" r:id="rId28"/>
    <p:sldId id="296" r:id="rId29"/>
    <p:sldId id="326" r:id="rId30"/>
    <p:sldId id="305" r:id="rId31"/>
    <p:sldId id="341" r:id="rId32"/>
    <p:sldId id="306" r:id="rId33"/>
    <p:sldId id="321" r:id="rId34"/>
    <p:sldId id="308" r:id="rId35"/>
    <p:sldId id="34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Mario  Abadi" initials="MA" lastIdx="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578" autoAdjust="0"/>
    <p:restoredTop sz="85267" autoAdjust="0"/>
  </p:normalViewPr>
  <p:slideViewPr>
    <p:cSldViewPr snapToGrid="0" snapToObjects="1">
      <p:cViewPr varScale="1">
        <p:scale>
          <a:sx n="95" d="100"/>
          <a:sy n="95" d="100"/>
        </p:scale>
        <p:origin x="-5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5C8DC9-0277-DF4F-9E8B-17569CDAAB2D}" type="datetimeFigureOut">
              <a:rPr lang="en-US" smtClean="0"/>
              <a:pPr/>
              <a:t>2/18/13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C597A-9F9D-D242-B49E-A76E9DE341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you obtain a correlation between halo and galaxy mass that is shown here. The result is a very steep decline in the correlation between galaxy and halo mass, at the low halo mass end. But, you keep the right galaxy and halo mass functions.</a:t>
            </a:r>
          </a:p>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only the abundance matching technique produces such a non-linear correlation. Indeed, more sophisticated semi-</a:t>
            </a:r>
            <a:r>
              <a:rPr lang="en-US" baseline="0" dirty="0" err="1" smtClean="0"/>
              <a:t>analitic</a:t>
            </a:r>
            <a:r>
              <a:rPr lang="en-US" baseline="0" dirty="0" smtClean="0"/>
              <a:t> models of galaxy formation, here shown by the green triangles, show very similar results. So, the first question here is if this mass inferred for the dark matter halos are consistent with the mass that are estimated from the kinematical data like the rotation curves. Are the enclosed mass inside a given radius consistent with the expected mass? And the answer seems to be: sometimes.</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a:t>
            </a:r>
            <a:r>
              <a:rPr lang="en-US" baseline="0" dirty="0" smtClean="0"/>
              <a:t> if we take a galaxy like the Milky way, we will find a very good agreement. A galaxy like the milky way has 5x10^10 solar masses, and the abundance matching assign a dark matter halo of about 10^12 solar masses which is very close to the 1 to 2 solar masses that we got from the dynamical models.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Boylan-Kolchin</a:t>
            </a:r>
            <a:r>
              <a:rPr lang="en-US" baseline="0" dirty="0" smtClean="0"/>
              <a:t> and collaborators did the same exercise with the opposite result, as Fabio has already shown us.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extended the analysis of </a:t>
            </a:r>
            <a:r>
              <a:rPr lang="en-US" baseline="0" dirty="0" err="1" smtClean="0"/>
              <a:t>Boylan-Kolchin</a:t>
            </a:r>
            <a:r>
              <a:rPr lang="en-US" baseline="0" dirty="0" smtClean="0"/>
              <a:t> to other dwarf galaxies and in particular we have searched in the literature for isolated galaxies with published rotation curves and stellar masses. This has 2 advantages over the Milky way dwarfs. First are isolated, the tidal interaction should not be a problem, in the sense that we don’t know how the tidal interaction could affect the </a:t>
            </a:r>
            <a:r>
              <a:rPr lang="en-US" baseline="0" dirty="0" err="1" smtClean="0"/>
              <a:t>densty</a:t>
            </a:r>
            <a:r>
              <a:rPr lang="en-US" baseline="0" dirty="0" smtClean="0"/>
              <a:t> profiles. And second, these galaxies have much more extended rotation curves. Then, we can explore a larger range of distances and velocities.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 way we tested these isolated dwarf is to peek up galaxies with stellar masses larger than 10^6 solar masses, and to verify if they live in dark matter halos larger than 10^12 following the abundance matching curve.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of course there is a second test that comes from whether the masses of</a:t>
            </a:r>
            <a:r>
              <a:rPr lang="en-US" baseline="0" dirty="0" smtClean="0"/>
              <a:t> the halos assigned to this objects is consistent with their internal dynamics. And of course the way you would like to test them is in the low mass end. For that you have two possibilities Dwarf galaxies seems to be, of course,  the ideal candidate and perhaps the ones in the milky way are the best you can think of about because they are dark matter dominated and are very well observed and  very well defined kinematics. That was the approach taken by </a:t>
            </a:r>
            <a:r>
              <a:rPr lang="en-US" baseline="0" dirty="0" err="1" smtClean="0"/>
              <a:t>Boylan-Kolchin</a:t>
            </a:r>
            <a:r>
              <a:rPr lang="en-US" baseline="0" dirty="0" smtClean="0"/>
              <a:t> et al. But the idea here you can  check if the kinematics of the dwarf </a:t>
            </a:r>
            <a:r>
              <a:rPr lang="en-US" baseline="0" dirty="0" err="1" smtClean="0"/>
              <a:t>spheroidal</a:t>
            </a:r>
            <a:r>
              <a:rPr lang="en-US" baseline="0" dirty="0" smtClean="0"/>
              <a:t> is consistent with amount of the mass expected to have within a given radius. A different perhaps complementary approach is to say ok let go and do something similar in isolated dwarfs in which you have a rotation curve, HI rotation curve. Let me argue in favor of such approach that has made two advantages one of them is that they are isolated, right?, so you expect tidal interaction to be almost negligible. That removes one uncertainty  that is how the profile evolve during the tidal disruption. It also removes the uncertainty of which is the halo of the host galaxy that you have to assume in the case of the dwarf </a:t>
            </a:r>
            <a:r>
              <a:rPr lang="en-US" baseline="0" dirty="0" err="1" smtClean="0"/>
              <a:t>spheroidals</a:t>
            </a:r>
            <a:r>
              <a:rPr lang="en-US" baseline="0" dirty="0" smtClean="0"/>
              <a:t>. For example some of us have witnessed some warm discussions, the latest days, about which is the mass of the milky way and whether it can be reconcile or not. Let now forget about it, there is no host galaxy here. Is just the dwarf. An the other advantage that it has is because the more extended you can probe you halo at much larger radius that you do in the classical dwarf </a:t>
            </a:r>
            <a:r>
              <a:rPr lang="en-US" baseline="0" dirty="0" err="1" smtClean="0"/>
              <a:t>spheroidals</a:t>
            </a:r>
            <a:r>
              <a:rPr lang="en-US" baseline="0" dirty="0" smtClean="0"/>
              <a:t>. That’s what we did with </a:t>
            </a:r>
            <a:r>
              <a:rPr lang="en-US" baseline="0" dirty="0" err="1" smtClean="0"/>
              <a:t>Ismael</a:t>
            </a:r>
            <a:r>
              <a:rPr lang="en-US" baseline="0" dirty="0" smtClean="0"/>
              <a:t> </a:t>
            </a:r>
            <a:r>
              <a:rPr lang="en-US" baseline="0" dirty="0" err="1" smtClean="0"/>
              <a:t>Ferrero</a:t>
            </a:r>
            <a:r>
              <a:rPr lang="en-US" baseline="0" dirty="0" smtClean="0"/>
              <a:t> is a student at the University of Cordoba Argentina, and what we did say ok, lets take the abundance matching that is the </a:t>
            </a:r>
            <a:r>
              <a:rPr lang="en-US" baseline="0" dirty="0" err="1" smtClean="0"/>
              <a:t>Guo</a:t>
            </a:r>
            <a:r>
              <a:rPr lang="en-US" baseline="0" dirty="0" smtClean="0"/>
              <a:t> curve in this case and if you select any galaxy that has a stellar mass that is larger than 10^6 solar masses and it should have a dark matter halo or a dark halo that is larger than 10^10 solar masses. That’s the way your prediction works in order to ensure that you get the right stellar mass function.</a:t>
            </a:r>
            <a:endParaRPr lang="en-US" dirty="0" smtClean="0"/>
          </a:p>
        </p:txBody>
      </p:sp>
      <p:sp>
        <p:nvSpPr>
          <p:cNvPr id="4" name="Slide Number Placeholder 3"/>
          <p:cNvSpPr>
            <a:spLocks noGrp="1"/>
          </p:cNvSpPr>
          <p:nvPr>
            <p:ph type="sldNum" sz="quarter" idx="10"/>
          </p:nvPr>
        </p:nvSpPr>
        <p:spPr/>
        <p:txBody>
          <a:bodyPr/>
          <a:lstStyle/>
          <a:p>
            <a:fld id="{3A5C597A-9F9D-D242-B49E-A76E9DE3416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show a couple of example to illustrate</a:t>
            </a:r>
            <a:r>
              <a:rPr lang="en-US" baseline="0" dirty="0" smtClean="0"/>
              <a:t> how it works. </a:t>
            </a:r>
            <a:endParaRPr lang="en-US" dirty="0" smtClean="0"/>
          </a:p>
          <a:p>
            <a:r>
              <a:rPr lang="en-US" dirty="0" smtClean="0"/>
              <a:t>A first example:</a:t>
            </a:r>
            <a:r>
              <a:rPr lang="en-US" baseline="0" dirty="0" smtClean="0"/>
              <a:t> this is UGC 7559, data taken from </a:t>
            </a:r>
            <a:r>
              <a:rPr lang="en-US" baseline="0" dirty="0" err="1" smtClean="0"/>
              <a:t>Swaters</a:t>
            </a:r>
            <a:r>
              <a:rPr lang="en-US" baseline="0" dirty="0" smtClean="0"/>
              <a:t> 1999 and what you see in red triangles with error bars is its rotation curve. And the shaded area is an NFW circular velocity profile for the mass that you would assign to this object based on the abundance matching technique for this stellar mass that is about 2 times 10^7 solar masses. I would say that this is consistent with what you would expect within the error bars overlap. So, this is ok. </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plot by </a:t>
            </a:r>
            <a:r>
              <a:rPr lang="en-US" dirty="0" err="1" smtClean="0"/>
              <a:t>Boylan</a:t>
            </a:r>
            <a:r>
              <a:rPr lang="en-US" dirty="0" smtClean="0"/>
              <a:t> </a:t>
            </a:r>
            <a:r>
              <a:rPr lang="en-US" dirty="0" err="1" smtClean="0"/>
              <a:t>Kolchin</a:t>
            </a:r>
            <a:r>
              <a:rPr lang="en-US" dirty="0" smtClean="0"/>
              <a:t> showing the same exercise</a:t>
            </a:r>
            <a:r>
              <a:rPr lang="en-US" baseline="0" dirty="0" smtClean="0"/>
              <a:t> for the dwarf of the Milky Way. This plot show us that all the dwarf live in dark matter halos that are below the 10^10 limit for their halo mass.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Also, the Aquarius simulations predict about 10 halos with </a:t>
            </a:r>
            <a:r>
              <a:rPr lang="en-US" dirty="0" err="1" smtClean="0"/>
              <a:t>Vmax</a:t>
            </a:r>
            <a:r>
              <a:rPr lang="en-US" dirty="0" smtClean="0"/>
              <a:t>&gt; 24km/s. (</a:t>
            </a:r>
            <a:r>
              <a:rPr lang="en-US" dirty="0" err="1" smtClean="0"/>
              <a:t>Boylan-Kolchin</a:t>
            </a:r>
            <a:r>
              <a:rPr lang="en-US" dirty="0" smtClean="0"/>
              <a:t> 2011)</a:t>
            </a:r>
          </a:p>
          <a:p>
            <a:endParaRPr lang="en-US" dirty="0" smtClean="0"/>
          </a:p>
          <a:p>
            <a:r>
              <a:rPr lang="en-US" dirty="0" smtClean="0"/>
              <a:t>Observed </a:t>
            </a:r>
            <a:r>
              <a:rPr lang="en-US" dirty="0" err="1" smtClean="0"/>
              <a:t>Vcirc</a:t>
            </a:r>
            <a:r>
              <a:rPr lang="en-US" dirty="0" smtClean="0"/>
              <a:t> values of the nine bright </a:t>
            </a:r>
            <a:r>
              <a:rPr lang="en-US" dirty="0" err="1" smtClean="0"/>
              <a:t>dSphs</a:t>
            </a:r>
            <a:r>
              <a:rPr lang="en-US" dirty="0" smtClean="0"/>
              <a:t> (symbols, with sizes proportional to log LV ), along with rotation curves corresponding to NFW </a:t>
            </a:r>
            <a:r>
              <a:rPr lang="en-US" dirty="0" err="1" smtClean="0"/>
              <a:t>subhalos</a:t>
            </a:r>
            <a:r>
              <a:rPr lang="en-US" dirty="0" smtClean="0"/>
              <a:t> with </a:t>
            </a:r>
            <a:r>
              <a:rPr lang="en-US" dirty="0" err="1" smtClean="0"/>
              <a:t>Vmax</a:t>
            </a:r>
            <a:r>
              <a:rPr lang="en-US" dirty="0" smtClean="0"/>
              <a:t> = (12; 18; 24; 40)km/s. The shading indicates the 1  scatter in </a:t>
            </a:r>
            <a:r>
              <a:rPr lang="en-US" dirty="0" err="1" smtClean="0"/>
              <a:t>rmax</a:t>
            </a:r>
            <a:r>
              <a:rPr lang="en-US" dirty="0" smtClean="0"/>
              <a:t> at </a:t>
            </a:r>
            <a:r>
              <a:rPr lang="en-US" dirty="0" err="1" smtClean="0"/>
              <a:t>xed</a:t>
            </a:r>
            <a:r>
              <a:rPr lang="en-US" dirty="0" smtClean="0"/>
              <a:t> </a:t>
            </a:r>
            <a:r>
              <a:rPr lang="en-US" dirty="0" err="1" smtClean="0"/>
              <a:t>Vmax</a:t>
            </a:r>
            <a:r>
              <a:rPr lang="en-US" dirty="0" smtClean="0"/>
              <a:t> taken from the Aquarius simulations. All of the bright </a:t>
            </a:r>
            <a:r>
              <a:rPr lang="en-US" dirty="0" err="1" smtClean="0"/>
              <a:t>dSphs</a:t>
            </a:r>
            <a:r>
              <a:rPr lang="en-US" dirty="0" smtClean="0"/>
              <a:t> are consistent with </a:t>
            </a:r>
            <a:r>
              <a:rPr lang="en-US" dirty="0" err="1" smtClean="0"/>
              <a:t>subhalos</a:t>
            </a:r>
            <a:r>
              <a:rPr lang="en-US" dirty="0" smtClean="0"/>
              <a:t> having </a:t>
            </a:r>
            <a:r>
              <a:rPr lang="en-US" dirty="0" err="1" smtClean="0"/>
              <a:t>Vmax</a:t>
            </a:r>
            <a:r>
              <a:rPr lang="en-US" dirty="0" smtClean="0"/>
              <a:t> 24km/s, and most require </a:t>
            </a:r>
            <a:r>
              <a:rPr lang="en-US" dirty="0" err="1" smtClean="0"/>
              <a:t>Vmax</a:t>
            </a:r>
            <a:r>
              <a:rPr lang="en-US" dirty="0" smtClean="0"/>
              <a:t> . 18km/s. Only Draco, the least luminous </a:t>
            </a:r>
            <a:r>
              <a:rPr lang="en-US" dirty="0" err="1" smtClean="0"/>
              <a:t>dSph</a:t>
            </a:r>
            <a:r>
              <a:rPr lang="en-US" dirty="0" smtClean="0"/>
              <a:t> in our sample, is consistent (within 2) with a massive CDM </a:t>
            </a:r>
            <a:r>
              <a:rPr lang="en-US" dirty="0" err="1" smtClean="0"/>
              <a:t>subhalo</a:t>
            </a:r>
            <a:r>
              <a:rPr lang="en-US" dirty="0" smtClean="0"/>
              <a:t> of  40km/s at </a:t>
            </a:r>
            <a:r>
              <a:rPr lang="en-US" dirty="0" err="1" smtClean="0"/>
              <a:t>z</a:t>
            </a:r>
            <a:r>
              <a:rPr lang="en-US" dirty="0" smtClean="0"/>
              <a:t> = 0.</a:t>
            </a:r>
            <a:r>
              <a:rPr lang="en-US" baseline="0" dirty="0" smtClean="0"/>
              <a:t> </a:t>
            </a:r>
            <a:r>
              <a:rPr lang="en-US" dirty="0" err="1" smtClean="0"/>
              <a:t>Boylan-Kolchin</a:t>
            </a:r>
            <a:r>
              <a:rPr lang="en-US" dirty="0" smtClean="0"/>
              <a:t> et al 2012</a:t>
            </a:r>
          </a:p>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compiled from the literature a sample of galaxies with published</a:t>
            </a:r>
            <a:r>
              <a:rPr lang="en-US" baseline="0" dirty="0" smtClean="0"/>
              <a:t> rotation curves and stellar masses. Here we show the stellar mass as a function of the outermost point of the rotation curve.</a:t>
            </a:r>
          </a:p>
          <a:p>
            <a:endParaRPr lang="en-US" dirty="0" smtClean="0"/>
          </a:p>
          <a:p>
            <a:r>
              <a:rPr lang="en-US" dirty="0" smtClean="0"/>
              <a:t>The ‘Tully–Fisher’ relation for a sample of nearby galaxies. Data are</a:t>
            </a:r>
            <a:r>
              <a:rPr lang="en-US" baseline="0" dirty="0" smtClean="0"/>
              <a:t> </a:t>
            </a:r>
            <a:r>
              <a:rPr lang="en-US" dirty="0" smtClean="0"/>
              <a:t>compiled from the sources listed in the figure label. Stellar masses are taken from each paper, when given, or estimated from their absolute magnitudes and </a:t>
            </a:r>
            <a:r>
              <a:rPr lang="en-US" dirty="0" err="1" smtClean="0"/>
              <a:t>colours</a:t>
            </a:r>
            <a:r>
              <a:rPr lang="en-US" dirty="0" smtClean="0"/>
              <a:t> as described in the text. Rotation velocities correspond to the outermost point of the published rotation curve, except for the data of Wolf et al. (2010),</a:t>
            </a:r>
            <a:r>
              <a:rPr lang="en-US" baseline="0" dirty="0" smtClean="0"/>
              <a:t> </a:t>
            </a:r>
            <a:r>
              <a:rPr lang="en-US" dirty="0" smtClean="0"/>
              <a:t>which correspond to circular velocities at the stellar half-mass radius. Note that the relation between rotation velocity and stellar mass is well approximated by a single power law despite the strongly non-linear </a:t>
            </a:r>
            <a:r>
              <a:rPr lang="en-US" b="1" dirty="0" err="1" smtClean="0"/>
              <a:t>Mgal</a:t>
            </a:r>
            <a:r>
              <a:rPr lang="en-US" b="1" dirty="0" smtClean="0"/>
              <a:t> versus M200 relation shown in the left-hand panel.</a:t>
            </a:r>
            <a:endParaRPr lang="en-US" dirty="0" smtClean="0"/>
          </a:p>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that the abundance matching prediction</a:t>
            </a:r>
            <a:r>
              <a:rPr lang="en-US" baseline="0" dirty="0" smtClean="0"/>
              <a:t> works well for massive galaxies, however, it fails for low mass galaxies.</a:t>
            </a:r>
            <a:endParaRPr lang="en-US" dirty="0" smtClean="0"/>
          </a:p>
          <a:p>
            <a:endParaRPr lang="en-US" dirty="0" smtClean="0"/>
          </a:p>
          <a:p>
            <a:r>
              <a:rPr lang="en-US" dirty="0" smtClean="0"/>
              <a:t>The measured outermost velocities versus the velocities</a:t>
            </a:r>
            <a:r>
              <a:rPr lang="en-US" baseline="0" dirty="0" smtClean="0"/>
              <a:t> </a:t>
            </a:r>
            <a:r>
              <a:rPr lang="en-US" dirty="0" smtClean="0"/>
              <a:t>predicted (at each value of </a:t>
            </a:r>
            <a:r>
              <a:rPr lang="en-US" b="1" dirty="0" smtClean="0"/>
              <a:t>rout) assuming halo masses derived from</a:t>
            </a:r>
            <a:r>
              <a:rPr lang="en-US" b="1" baseline="0" dirty="0" smtClean="0"/>
              <a:t> </a:t>
            </a:r>
            <a:r>
              <a:rPr lang="en-US" dirty="0" smtClean="0"/>
              <a:t>the abundance-matching </a:t>
            </a:r>
            <a:r>
              <a:rPr lang="en-US" b="1" dirty="0" err="1" smtClean="0"/>
              <a:t>Mgal</a:t>
            </a:r>
            <a:r>
              <a:rPr lang="en-US" b="1" dirty="0" smtClean="0"/>
              <a:t> versus M200 relation</a:t>
            </a:r>
            <a:r>
              <a:rPr lang="en-US" sz="1200" b="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Outermost rotation velocity, </a:t>
            </a:r>
            <a:r>
              <a:rPr lang="en-US" sz="1200" b="1" kern="1200" baseline="0" dirty="0" err="1" smtClean="0">
                <a:solidFill>
                  <a:schemeClr val="tx1"/>
                </a:solidFill>
                <a:latin typeface="+mn-lt"/>
                <a:ea typeface="+mn-ea"/>
                <a:cs typeface="+mn-cs"/>
              </a:rPr>
              <a:t>Vout</a:t>
            </a:r>
            <a:r>
              <a:rPr lang="en-US" sz="1200" b="1" kern="1200" baseline="0" dirty="0" smtClean="0">
                <a:solidFill>
                  <a:schemeClr val="tx1"/>
                </a:solidFill>
                <a:latin typeface="+mn-lt"/>
                <a:ea typeface="+mn-ea"/>
                <a:cs typeface="+mn-cs"/>
              </a:rPr>
              <a:t> = </a:t>
            </a:r>
            <a:r>
              <a:rPr lang="en-US" sz="1200" b="1" kern="1200" baseline="0" dirty="0" err="1" smtClean="0">
                <a:solidFill>
                  <a:schemeClr val="tx1"/>
                </a:solidFill>
                <a:latin typeface="+mn-lt"/>
                <a:ea typeface="+mn-ea"/>
                <a:cs typeface="+mn-cs"/>
              </a:rPr>
              <a:t>Vrot(rout</a:t>
            </a:r>
            <a:r>
              <a:rPr lang="en-US" sz="1200" b="1" kern="1200" baseline="0" dirty="0" smtClean="0">
                <a:solidFill>
                  <a:schemeClr val="tx1"/>
                </a:solidFill>
                <a:latin typeface="+mn-lt"/>
                <a:ea typeface="+mn-ea"/>
                <a:cs typeface="+mn-cs"/>
              </a:rPr>
              <a:t>), measured for each galaxy in our sample versus V P </a:t>
            </a:r>
            <a:r>
              <a:rPr lang="en-US" sz="1200" kern="1200" baseline="0" dirty="0" smtClean="0">
                <a:solidFill>
                  <a:schemeClr val="tx1"/>
                </a:solidFill>
                <a:latin typeface="+mn-lt"/>
                <a:ea typeface="+mn-ea"/>
                <a:cs typeface="+mn-cs"/>
              </a:rPr>
              <a:t>out, its predicted value assuming that the halo</a:t>
            </a:r>
          </a:p>
          <a:p>
            <a:r>
              <a:rPr lang="en-US" sz="1200" kern="1200" baseline="0" dirty="0" smtClean="0">
                <a:solidFill>
                  <a:schemeClr val="tx1"/>
                </a:solidFill>
                <a:latin typeface="+mn-lt"/>
                <a:ea typeface="+mn-ea"/>
                <a:cs typeface="+mn-cs"/>
              </a:rPr>
              <a:t>mass is given by the </a:t>
            </a:r>
            <a:r>
              <a:rPr lang="en-US" sz="1200" b="1" kern="1200" baseline="0" dirty="0" err="1" smtClean="0">
                <a:solidFill>
                  <a:schemeClr val="tx1"/>
                </a:solidFill>
                <a:latin typeface="+mn-lt"/>
                <a:ea typeface="+mn-ea"/>
                <a:cs typeface="+mn-cs"/>
              </a:rPr>
              <a:t>Mgal</a:t>
            </a:r>
            <a:r>
              <a:rPr lang="en-US" sz="1200" b="1" kern="1200" baseline="0" dirty="0" smtClean="0">
                <a:solidFill>
                  <a:schemeClr val="tx1"/>
                </a:solidFill>
                <a:latin typeface="+mn-lt"/>
                <a:ea typeface="+mn-ea"/>
                <a:cs typeface="+mn-cs"/>
              </a:rPr>
              <a:t> versus M200 abundance-matching relation of </a:t>
            </a:r>
            <a:r>
              <a:rPr lang="en-US" sz="1200" b="1" kern="1200" baseline="0" dirty="0" err="1" smtClean="0">
                <a:solidFill>
                  <a:schemeClr val="tx1"/>
                </a:solidFill>
                <a:latin typeface="+mn-lt"/>
                <a:ea typeface="+mn-ea"/>
                <a:cs typeface="+mn-cs"/>
              </a:rPr>
              <a:t>Guo</a:t>
            </a:r>
            <a:r>
              <a:rPr lang="en-US" sz="1200" b="1" kern="1200" baseline="0" dirty="0" smtClean="0">
                <a:solidFill>
                  <a:schemeClr val="tx1"/>
                </a:solidFill>
                <a:latin typeface="+mn-lt"/>
                <a:ea typeface="+mn-ea"/>
                <a:cs typeface="+mn-cs"/>
              </a:rPr>
              <a:t> et al 2011. Note that the faintest dwarfs tend to have velocities well below those expected </a:t>
            </a:r>
            <a:r>
              <a:rPr lang="en-US" sz="1200" kern="1200" baseline="0" dirty="0" smtClean="0">
                <a:solidFill>
                  <a:schemeClr val="tx1"/>
                </a:solidFill>
                <a:latin typeface="+mn-lt"/>
                <a:ea typeface="+mn-ea"/>
                <a:cs typeface="+mn-cs"/>
              </a:rPr>
              <a:t>from the model, implying that they inhabit haloes less massive than expected.</a:t>
            </a:r>
          </a:p>
          <a:p>
            <a:r>
              <a:rPr lang="en-US" dirty="0" smtClean="0"/>
              <a:t>About 17 per cent of galaxies in our sample with 107 &lt;</a:t>
            </a:r>
          </a:p>
          <a:p>
            <a:r>
              <a:rPr lang="en-US" b="1" dirty="0" err="1" smtClean="0"/>
              <a:t>Mgal</a:t>
            </a:r>
            <a:r>
              <a:rPr lang="en-US" b="1" dirty="0" smtClean="0"/>
              <a:t>/M &lt; 108 have enclosed masses (within rout) more than a</a:t>
            </a:r>
          </a:p>
          <a:p>
            <a:r>
              <a:rPr lang="en-US" dirty="0" smtClean="0"/>
              <a:t>factor of 2 smaller than expected from the abundance-matching</a:t>
            </a:r>
          </a:p>
          <a:p>
            <a:r>
              <a:rPr lang="en-US" dirty="0" smtClean="0"/>
              <a:t>model. </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present again the results but in the same way as </a:t>
            </a:r>
            <a:r>
              <a:rPr lang="en-US" dirty="0" err="1" smtClean="0"/>
              <a:t>Boylan</a:t>
            </a:r>
            <a:r>
              <a:rPr lang="en-US" baseline="0" dirty="0" smtClean="0"/>
              <a:t> </a:t>
            </a:r>
            <a:r>
              <a:rPr lang="en-US" baseline="0" dirty="0" err="1" smtClean="0"/>
              <a:t>Kolchin</a:t>
            </a:r>
            <a:r>
              <a:rPr lang="en-US" baseline="0" dirty="0" smtClean="0"/>
              <a:t>.  </a:t>
            </a:r>
            <a:endParaRPr lang="en-US" dirty="0" smtClean="0"/>
          </a:p>
          <a:p>
            <a:r>
              <a:rPr lang="en-US" dirty="0" smtClean="0"/>
              <a:t>So, you can do now this exercise</a:t>
            </a:r>
            <a:r>
              <a:rPr lang="en-US" baseline="0" dirty="0" smtClean="0"/>
              <a:t> in a more statistical way, and what I’m going to tell you in the next slide, is taking this last point of the rotation curve, which is the last point where you have measured the rotational velocity from HI. So, what we did was to compile a sample of objects from the literature that is listed over there, and you just plot them in a circular velocity  versus distance plane. The outermost point. And because most of the systems have stellar masses above 10^6 solar masses, you expect them the velocity should be consistent with a halo larger than 10^10 solar masses, this is the shade area over here. And as you can see there are plenty of objects lying well below the expectation. Actually, if you count you get that approximately half of the objects with stellar mass between 10^7 and 10^8 is inconsistent with a halo of 10^10. These results goes along or point to certain agreement with </a:t>
            </a:r>
            <a:r>
              <a:rPr lang="en-US" baseline="0" dirty="0" err="1" smtClean="0"/>
              <a:t>Boylan-Kolching</a:t>
            </a:r>
            <a:r>
              <a:rPr lang="en-US" baseline="0" dirty="0" smtClean="0"/>
              <a:t> findings for the Local Group dwarfs. But we did it in a completely different environment with isolated dwarfs. But, now as you can see, the halos are drawn up to distances of 2 or 3 </a:t>
            </a:r>
            <a:r>
              <a:rPr lang="en-US" baseline="0" dirty="0" err="1" smtClean="0"/>
              <a:t>kpc</a:t>
            </a:r>
            <a:r>
              <a:rPr lang="en-US" baseline="0" dirty="0" smtClean="0"/>
              <a:t> where we can put tighter constrains on the dark matter halos where they are living in. For comparison you have here the dwarf </a:t>
            </a:r>
            <a:r>
              <a:rPr lang="en-US" baseline="0" dirty="0" err="1" smtClean="0"/>
              <a:t>spheroidals</a:t>
            </a:r>
            <a:r>
              <a:rPr lang="en-US" baseline="0" dirty="0" smtClean="0"/>
              <a:t> of the Local Group probing a smaller region of the halos. So, there seems to some tension but </a:t>
            </a:r>
          </a:p>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black solid line indicates the abundance-matching model of </a:t>
            </a:r>
            <a:r>
              <a:rPr lang="en-US" dirty="0" err="1" smtClean="0"/>
              <a:t>Guo</a:t>
            </a:r>
            <a:r>
              <a:rPr lang="en-US" dirty="0" smtClean="0"/>
              <a:t> et al. (2010); solid triangles correspond to the semi-analytic model of </a:t>
            </a:r>
            <a:r>
              <a:rPr lang="en-US" dirty="0" err="1" smtClean="0"/>
              <a:t>Guo</a:t>
            </a:r>
            <a:r>
              <a:rPr lang="en-US" dirty="0" smtClean="0"/>
              <a:t> et al. (2011). The dot–dashed line indicates the total baryon mass of a halo according to latest estimates of the universal baryon fraction, </a:t>
            </a:r>
            <a:r>
              <a:rPr lang="en-US" dirty="0" err="1" smtClean="0"/>
              <a:t>f</a:t>
            </a:r>
            <a:r>
              <a:rPr lang="en-US" dirty="0" smtClean="0"/>
              <a:t> bar = bar/M. The magenta curve shows the average galaxy mass–halo mass relation derived from dwarf galaxies in our sample. Halo masses of individual galaxies are computed by fitting NFW haloes to the kinematic data shown in the right-hand panel of Fig. 3. Circles indicate the average in each halo mass bin; the error bar indicates the dispersion, computed after 3</a:t>
            </a:r>
            <a:r>
              <a:rPr lang="en-US" b="1" dirty="0" smtClean="0"/>
              <a:t>σ clipping a few outliers. </a:t>
            </a:r>
            <a:r>
              <a:rPr lang="en-US" b="1" dirty="0" err="1" smtClean="0"/>
              <a:t>Coloured</a:t>
            </a:r>
            <a:r>
              <a:rPr lang="en-US" b="1" dirty="0" smtClean="0"/>
              <a:t> solid curves correspond to various </a:t>
            </a:r>
            <a:r>
              <a:rPr lang="en-US" dirty="0" smtClean="0"/>
              <a:t>values of the parameter </a:t>
            </a:r>
            <a:r>
              <a:rPr lang="en-US" b="1" dirty="0" err="1" smtClean="0"/>
              <a:t>κ</a:t>
            </a:r>
            <a:r>
              <a:rPr lang="en-US" b="1" dirty="0" smtClean="0"/>
              <a:t> introduced in equation (1); </a:t>
            </a:r>
            <a:r>
              <a:rPr lang="en-US" b="1" dirty="0" err="1" smtClean="0"/>
              <a:t>κ</a:t>
            </a:r>
            <a:r>
              <a:rPr lang="en-US" b="1" dirty="0" smtClean="0"/>
              <a:t> = 0 corresponds to the abundance-matching relation, higher values correspond to shallower halo mass </a:t>
            </a:r>
            <a:r>
              <a:rPr lang="en-US" dirty="0" smtClean="0"/>
              <a:t>dependence of galaxy mass</a:t>
            </a:r>
          </a:p>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 5.— The </a:t>
            </a:r>
            <a:r>
              <a:rPr lang="en-US" sz="1200" kern="1200" baseline="0" dirty="0" err="1" smtClean="0">
                <a:solidFill>
                  <a:schemeClr val="tx1"/>
                </a:solidFill>
                <a:latin typeface="+mn-lt"/>
                <a:ea typeface="+mn-ea"/>
                <a:cs typeface="+mn-cs"/>
              </a:rPr>
              <a:t>Mstar−Mhalo</a:t>
            </a:r>
            <a:r>
              <a:rPr lang="en-US" sz="1200" kern="1200" baseline="0" dirty="0" smtClean="0">
                <a:solidFill>
                  <a:schemeClr val="tx1"/>
                </a:solidFill>
                <a:latin typeface="+mn-lt"/>
                <a:ea typeface="+mn-ea"/>
                <a:cs typeface="+mn-cs"/>
              </a:rPr>
              <a:t> relation of DG1, DG2 and the</a:t>
            </a:r>
          </a:p>
          <a:p>
            <a:r>
              <a:rPr lang="en-US" sz="1200" kern="1200" baseline="0" dirty="0" smtClean="0">
                <a:solidFill>
                  <a:schemeClr val="tx1"/>
                </a:solidFill>
                <a:latin typeface="+mn-lt"/>
                <a:ea typeface="+mn-ea"/>
                <a:cs typeface="+mn-cs"/>
              </a:rPr>
              <a:t>THINGS dwarf galaxies (Oh et al. 2011) as well as galaxies from</a:t>
            </a:r>
          </a:p>
          <a:p>
            <a:r>
              <a:rPr lang="en-US" sz="1200" kern="1200" baseline="0" dirty="0" smtClean="0">
                <a:solidFill>
                  <a:schemeClr val="tx1"/>
                </a:solidFill>
                <a:latin typeface="+mn-lt"/>
                <a:ea typeface="+mn-ea"/>
                <a:cs typeface="+mn-cs"/>
              </a:rPr>
              <a:t>the literature (van den Bosch et al. 2001; Stark et al. 2009). The</a:t>
            </a:r>
          </a:p>
          <a:p>
            <a:r>
              <a:rPr lang="en-US" sz="1200" kern="1200" baseline="0" dirty="0" smtClean="0">
                <a:solidFill>
                  <a:schemeClr val="tx1"/>
                </a:solidFill>
                <a:latin typeface="+mn-lt"/>
                <a:ea typeface="+mn-ea"/>
                <a:cs typeface="+mn-cs"/>
              </a:rPr>
              <a:t>Local Group galaxies, LMC (</a:t>
            </a:r>
            <a:r>
              <a:rPr lang="en-US" sz="1200" kern="1200" baseline="0" dirty="0" err="1" smtClean="0">
                <a:solidFill>
                  <a:schemeClr val="tx1"/>
                </a:solidFill>
                <a:latin typeface="+mn-lt"/>
                <a:ea typeface="+mn-ea"/>
                <a:cs typeface="+mn-cs"/>
              </a:rPr>
              <a:t>Mastropietro</a:t>
            </a:r>
            <a:r>
              <a:rPr lang="en-US" sz="1200" kern="1200" baseline="0" dirty="0" smtClean="0">
                <a:solidFill>
                  <a:schemeClr val="tx1"/>
                </a:solidFill>
                <a:latin typeface="+mn-lt"/>
                <a:ea typeface="+mn-ea"/>
                <a:cs typeface="+mn-cs"/>
              </a:rPr>
              <a:t> et al. 2005; </a:t>
            </a:r>
            <a:r>
              <a:rPr lang="en-US" sz="1200" kern="1200" baseline="0" dirty="0" err="1" smtClean="0">
                <a:solidFill>
                  <a:schemeClr val="tx1"/>
                </a:solidFill>
                <a:latin typeface="+mn-lt"/>
                <a:ea typeface="+mn-ea"/>
                <a:cs typeface="+mn-cs"/>
              </a:rPr>
              <a:t>Guo</a:t>
            </a:r>
            <a:r>
              <a:rPr lang="en-US" sz="1200" kern="1200" baseline="0" dirty="0" smtClean="0">
                <a:solidFill>
                  <a:schemeClr val="tx1"/>
                </a:solidFill>
                <a:latin typeface="+mn-lt"/>
                <a:ea typeface="+mn-ea"/>
                <a:cs typeface="+mn-cs"/>
              </a:rPr>
              <a:t> et al.</a:t>
            </a:r>
          </a:p>
          <a:p>
            <a:r>
              <a:rPr lang="en-US" sz="1200" kern="1200" baseline="0" dirty="0" smtClean="0">
                <a:solidFill>
                  <a:schemeClr val="tx1"/>
                </a:solidFill>
                <a:latin typeface="+mn-lt"/>
                <a:ea typeface="+mn-ea"/>
                <a:cs typeface="+mn-cs"/>
              </a:rPr>
              <a:t>2010), SMC (</a:t>
            </a:r>
            <a:r>
              <a:rPr lang="en-US" sz="1200" kern="1200" baseline="0" dirty="0" err="1" smtClean="0">
                <a:solidFill>
                  <a:schemeClr val="tx1"/>
                </a:solidFill>
                <a:latin typeface="+mn-lt"/>
                <a:ea typeface="+mn-ea"/>
                <a:cs typeface="+mn-cs"/>
              </a:rPr>
              <a:t>Stanimirovi´c</a:t>
            </a:r>
            <a:r>
              <a:rPr lang="en-US" sz="1200" kern="1200" baseline="0" dirty="0" smtClean="0">
                <a:solidFill>
                  <a:schemeClr val="tx1"/>
                </a:solidFill>
                <a:latin typeface="+mn-lt"/>
                <a:ea typeface="+mn-ea"/>
                <a:cs typeface="+mn-cs"/>
              </a:rPr>
              <a:t> et al. 2004; </a:t>
            </a:r>
            <a:r>
              <a:rPr lang="en-US" sz="1200" kern="1200" baseline="0" dirty="0" err="1" smtClean="0">
                <a:solidFill>
                  <a:schemeClr val="tx1"/>
                </a:solidFill>
                <a:latin typeface="+mn-lt"/>
                <a:ea typeface="+mn-ea"/>
                <a:cs typeface="+mn-cs"/>
              </a:rPr>
              <a:t>Guo</a:t>
            </a:r>
            <a:r>
              <a:rPr lang="en-US" sz="1200" kern="1200" baseline="0" dirty="0" smtClean="0">
                <a:solidFill>
                  <a:schemeClr val="tx1"/>
                </a:solidFill>
                <a:latin typeface="+mn-lt"/>
                <a:ea typeface="+mn-ea"/>
                <a:cs typeface="+mn-cs"/>
              </a:rPr>
              <a:t> et al. 2010), NGC 6822</a:t>
            </a:r>
          </a:p>
          <a:p>
            <a:r>
              <a:rPr lang="en-US" sz="1200" kern="1200" baseline="0" dirty="0" smtClean="0">
                <a:solidFill>
                  <a:schemeClr val="tx1"/>
                </a:solidFill>
                <a:latin typeface="+mn-lt"/>
                <a:ea typeface="+mn-ea"/>
                <a:cs typeface="+mn-cs"/>
              </a:rPr>
              <a:t>(Valenzuela et al. 2007) and NGC 3109 (Valenzuela et al. 2007) are</a:t>
            </a:r>
          </a:p>
          <a:p>
            <a:r>
              <a:rPr lang="en-US" sz="1200" kern="1200" baseline="0" dirty="0" smtClean="0">
                <a:solidFill>
                  <a:schemeClr val="tx1"/>
                </a:solidFill>
                <a:latin typeface="+mn-lt"/>
                <a:ea typeface="+mn-ea"/>
                <a:cs typeface="+mn-cs"/>
              </a:rPr>
              <a:t>also </a:t>
            </a:r>
            <a:r>
              <a:rPr lang="en-US" sz="1200" kern="1200" baseline="0" dirty="0" err="1" smtClean="0">
                <a:solidFill>
                  <a:schemeClr val="tx1"/>
                </a:solidFill>
                <a:latin typeface="+mn-lt"/>
                <a:ea typeface="+mn-ea"/>
                <a:cs typeface="+mn-cs"/>
              </a:rPr>
              <a:t>overplotted</a:t>
            </a: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errorbars</a:t>
            </a:r>
            <a:r>
              <a:rPr lang="en-US" sz="1200" kern="1200" baseline="0" dirty="0" smtClean="0">
                <a:solidFill>
                  <a:schemeClr val="tx1"/>
                </a:solidFill>
                <a:latin typeface="+mn-lt"/>
                <a:ea typeface="+mn-ea"/>
                <a:cs typeface="+mn-cs"/>
              </a:rPr>
              <a:t> for </a:t>
            </a:r>
            <a:r>
              <a:rPr lang="en-US" sz="1200" kern="1200" baseline="0" dirty="0" err="1" smtClean="0">
                <a:solidFill>
                  <a:schemeClr val="tx1"/>
                </a:solidFill>
                <a:latin typeface="+mn-lt"/>
                <a:ea typeface="+mn-ea"/>
                <a:cs typeface="+mn-cs"/>
              </a:rPr>
              <a:t>Mhalo</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Mstar</a:t>
            </a:r>
            <a:r>
              <a:rPr lang="en-US" sz="1200" kern="1200" baseline="0" dirty="0" smtClean="0">
                <a:solidFill>
                  <a:schemeClr val="tx1"/>
                </a:solidFill>
                <a:latin typeface="+mn-lt"/>
                <a:ea typeface="+mn-ea"/>
                <a:cs typeface="+mn-cs"/>
              </a:rPr>
              <a:t> of the LMC and</a:t>
            </a:r>
          </a:p>
          <a:p>
            <a:r>
              <a:rPr lang="en-US" sz="1200" kern="1200" baseline="0" dirty="0" smtClean="0">
                <a:solidFill>
                  <a:schemeClr val="tx1"/>
                </a:solidFill>
                <a:latin typeface="+mn-lt"/>
                <a:ea typeface="+mn-ea"/>
                <a:cs typeface="+mn-cs"/>
              </a:rPr>
              <a:t>SMC are computed based on the different estimates given by </a:t>
            </a:r>
            <a:r>
              <a:rPr lang="en-US" sz="1200" kern="1200" baseline="0" dirty="0" err="1" smtClean="0">
                <a:solidFill>
                  <a:schemeClr val="tx1"/>
                </a:solidFill>
                <a:latin typeface="+mn-lt"/>
                <a:ea typeface="+mn-ea"/>
                <a:cs typeface="+mn-cs"/>
              </a:rPr>
              <a:t>Guo</a:t>
            </a:r>
            <a:r>
              <a:rPr lang="en-US" sz="1200" kern="1200" baseline="0" dirty="0" smtClean="0">
                <a:solidFill>
                  <a:schemeClr val="tx1"/>
                </a:solidFill>
                <a:latin typeface="+mn-lt"/>
                <a:ea typeface="+mn-ea"/>
                <a:cs typeface="+mn-cs"/>
              </a:rPr>
              <a:t> et al.</a:t>
            </a:r>
          </a:p>
          <a:p>
            <a:r>
              <a:rPr lang="en-US" sz="1200" kern="1200" baseline="0" dirty="0" smtClean="0">
                <a:solidFill>
                  <a:schemeClr val="tx1"/>
                </a:solidFill>
                <a:latin typeface="+mn-lt"/>
                <a:ea typeface="+mn-ea"/>
                <a:cs typeface="+mn-cs"/>
              </a:rPr>
              <a:t>(2010) and the other two papers (i.e., </a:t>
            </a:r>
            <a:r>
              <a:rPr lang="en-US" sz="1200" kern="1200" baseline="0" dirty="0" err="1" smtClean="0">
                <a:solidFill>
                  <a:schemeClr val="tx1"/>
                </a:solidFill>
                <a:latin typeface="+mn-lt"/>
                <a:ea typeface="+mn-ea"/>
                <a:cs typeface="+mn-cs"/>
              </a:rPr>
              <a:t>Mastropietro</a:t>
            </a:r>
            <a:r>
              <a:rPr lang="en-US" sz="1200" kern="1200" baseline="0" dirty="0" smtClean="0">
                <a:solidFill>
                  <a:schemeClr val="tx1"/>
                </a:solidFill>
                <a:latin typeface="+mn-lt"/>
                <a:ea typeface="+mn-ea"/>
                <a:cs typeface="+mn-cs"/>
              </a:rPr>
              <a:t> et al. 2005 and</a:t>
            </a:r>
          </a:p>
          <a:p>
            <a:r>
              <a:rPr lang="en-US" sz="1200" kern="1200" baseline="0" dirty="0" err="1" smtClean="0">
                <a:solidFill>
                  <a:schemeClr val="tx1"/>
                </a:solidFill>
                <a:latin typeface="+mn-lt"/>
                <a:ea typeface="+mn-ea"/>
                <a:cs typeface="+mn-cs"/>
              </a:rPr>
              <a:t>Stanimirovi´c</a:t>
            </a:r>
            <a:r>
              <a:rPr lang="en-US" sz="1200" kern="1200" baseline="0" dirty="0" smtClean="0">
                <a:solidFill>
                  <a:schemeClr val="tx1"/>
                </a:solidFill>
                <a:latin typeface="+mn-lt"/>
                <a:ea typeface="+mn-ea"/>
                <a:cs typeface="+mn-cs"/>
              </a:rPr>
              <a:t> et al. 2004). The </a:t>
            </a:r>
            <a:r>
              <a:rPr lang="en-US" sz="1200" kern="1200" baseline="0" dirty="0" err="1" smtClean="0">
                <a:solidFill>
                  <a:schemeClr val="tx1"/>
                </a:solidFill>
                <a:latin typeface="+mn-lt"/>
                <a:ea typeface="+mn-ea"/>
                <a:cs typeface="+mn-cs"/>
              </a:rPr>
              <a:t>errorbars</a:t>
            </a:r>
            <a:r>
              <a:rPr lang="en-US" sz="1200" kern="1200" baseline="0" dirty="0" smtClean="0">
                <a:solidFill>
                  <a:schemeClr val="tx1"/>
                </a:solidFill>
                <a:latin typeface="+mn-lt"/>
                <a:ea typeface="+mn-ea"/>
                <a:cs typeface="+mn-cs"/>
              </a:rPr>
              <a:t> for NGC 6822 and NGC 3109</a:t>
            </a:r>
          </a:p>
          <a:p>
            <a:r>
              <a:rPr lang="en-US" sz="1200" kern="1200" baseline="0" dirty="0" smtClean="0">
                <a:solidFill>
                  <a:schemeClr val="tx1"/>
                </a:solidFill>
                <a:latin typeface="+mn-lt"/>
                <a:ea typeface="+mn-ea"/>
                <a:cs typeface="+mn-cs"/>
              </a:rPr>
              <a:t>come from the different mass models that Valenzuela et al. (2007) con-</a:t>
            </a:r>
          </a:p>
          <a:p>
            <a:r>
              <a:rPr lang="en-US" sz="1200" kern="1200" baseline="0" dirty="0" err="1" smtClean="0">
                <a:solidFill>
                  <a:schemeClr val="tx1"/>
                </a:solidFill>
                <a:latin typeface="+mn-lt"/>
                <a:ea typeface="+mn-ea"/>
                <a:cs typeface="+mn-cs"/>
              </a:rPr>
              <a:t>sidered</a:t>
            </a:r>
            <a:r>
              <a:rPr lang="en-US" sz="1200" kern="1200" baseline="0" dirty="0" smtClean="0">
                <a:solidFill>
                  <a:schemeClr val="tx1"/>
                </a:solidFill>
                <a:latin typeface="+mn-lt"/>
                <a:ea typeface="+mn-ea"/>
                <a:cs typeface="+mn-cs"/>
              </a:rPr>
              <a:t> for these galaxies to reproduce their kinematical and </a:t>
            </a:r>
            <a:r>
              <a:rPr lang="en-US" sz="1200" kern="1200" baseline="0" dirty="0" err="1" smtClean="0">
                <a:solidFill>
                  <a:schemeClr val="tx1"/>
                </a:solidFill>
                <a:latin typeface="+mn-lt"/>
                <a:ea typeface="+mn-ea"/>
                <a:cs typeface="+mn-cs"/>
              </a:rPr>
              <a:t>photomet</a:t>
            </a:r>
            <a:r>
              <a:rPr lang="en-US"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rical</a:t>
            </a:r>
            <a:r>
              <a:rPr lang="en-US" sz="1200" kern="1200" baseline="0" dirty="0" smtClean="0">
                <a:solidFill>
                  <a:schemeClr val="tx1"/>
                </a:solidFill>
                <a:latin typeface="+mn-lt"/>
                <a:ea typeface="+mn-ea"/>
                <a:cs typeface="+mn-cs"/>
              </a:rPr>
              <a:t> properties assuming that they are hosted in CDM halos. The solid</a:t>
            </a:r>
          </a:p>
          <a:p>
            <a:r>
              <a:rPr lang="en-US" sz="1200" kern="1200" baseline="0" dirty="0" smtClean="0">
                <a:solidFill>
                  <a:schemeClr val="tx1"/>
                </a:solidFill>
                <a:latin typeface="+mn-lt"/>
                <a:ea typeface="+mn-ea"/>
                <a:cs typeface="+mn-cs"/>
              </a:rPr>
              <a:t>curve is from abundance matching by combining the stellar mass </a:t>
            </a:r>
            <a:r>
              <a:rPr lang="en-US" sz="1200" kern="1200" baseline="0" dirty="0" err="1" smtClean="0">
                <a:solidFill>
                  <a:schemeClr val="tx1"/>
                </a:solidFill>
                <a:latin typeface="+mn-lt"/>
                <a:ea typeface="+mn-ea"/>
                <a:cs typeface="+mn-cs"/>
              </a:rPr>
              <a:t>func</a:t>
            </a:r>
            <a:r>
              <a:rPr lang="en-US"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tion</a:t>
            </a:r>
            <a:r>
              <a:rPr lang="en-US" sz="1200" kern="1200" baseline="0" dirty="0" smtClean="0">
                <a:solidFill>
                  <a:schemeClr val="tx1"/>
                </a:solidFill>
                <a:latin typeface="+mn-lt"/>
                <a:ea typeface="+mn-ea"/>
                <a:cs typeface="+mn-cs"/>
              </a:rPr>
              <a:t> from the SDSS/DR7 with the halo/</a:t>
            </a:r>
            <a:r>
              <a:rPr lang="en-US" sz="1200" kern="1200" baseline="0" dirty="0" err="1" smtClean="0">
                <a:solidFill>
                  <a:schemeClr val="tx1"/>
                </a:solidFill>
                <a:latin typeface="+mn-lt"/>
                <a:ea typeface="+mn-ea"/>
                <a:cs typeface="+mn-cs"/>
              </a:rPr>
              <a:t>subhalo</a:t>
            </a:r>
            <a:r>
              <a:rPr lang="en-US" sz="1200" kern="1200" baseline="0" dirty="0" smtClean="0">
                <a:solidFill>
                  <a:schemeClr val="tx1"/>
                </a:solidFill>
                <a:latin typeface="+mn-lt"/>
                <a:ea typeface="+mn-ea"/>
                <a:cs typeface="+mn-cs"/>
              </a:rPr>
              <a:t> mass function from</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Millenium</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Millenium</a:t>
            </a:r>
            <a:r>
              <a:rPr lang="en-US" sz="1200" kern="1200" baseline="0" dirty="0" smtClean="0">
                <a:solidFill>
                  <a:schemeClr val="tx1"/>
                </a:solidFill>
                <a:latin typeface="+mn-lt"/>
                <a:ea typeface="+mn-ea"/>
                <a:cs typeface="+mn-cs"/>
              </a:rPr>
              <a:t>-II simulations (</a:t>
            </a:r>
            <a:r>
              <a:rPr lang="en-US" sz="1200" kern="1200" baseline="0" dirty="0" err="1" smtClean="0">
                <a:solidFill>
                  <a:schemeClr val="tx1"/>
                </a:solidFill>
                <a:latin typeface="+mn-lt"/>
                <a:ea typeface="+mn-ea"/>
                <a:cs typeface="+mn-cs"/>
              </a:rPr>
              <a:t>Guo</a:t>
            </a:r>
            <a:r>
              <a:rPr lang="en-US" sz="1200" kern="1200" baseline="0" dirty="0" smtClean="0">
                <a:solidFill>
                  <a:schemeClr val="tx1"/>
                </a:solidFill>
                <a:latin typeface="+mn-lt"/>
                <a:ea typeface="+mn-ea"/>
                <a:cs typeface="+mn-cs"/>
              </a:rPr>
              <a:t> et al. 2010). As de-</a:t>
            </a:r>
          </a:p>
          <a:p>
            <a:r>
              <a:rPr lang="en-US" sz="1200" kern="1200" baseline="0" dirty="0" smtClean="0">
                <a:solidFill>
                  <a:schemeClr val="tx1"/>
                </a:solidFill>
                <a:latin typeface="+mn-lt"/>
                <a:ea typeface="+mn-ea"/>
                <a:cs typeface="+mn-cs"/>
              </a:rPr>
              <a:t>scribed in </a:t>
            </a:r>
            <a:r>
              <a:rPr lang="en-US" sz="1200" kern="1200" baseline="0" dirty="0" err="1" smtClean="0">
                <a:solidFill>
                  <a:schemeClr val="tx1"/>
                </a:solidFill>
                <a:latin typeface="+mn-lt"/>
                <a:ea typeface="+mn-ea"/>
                <a:cs typeface="+mn-cs"/>
              </a:rPr>
              <a:t>Guo</a:t>
            </a:r>
            <a:r>
              <a:rPr lang="en-US" sz="1200" kern="1200" baseline="0" dirty="0" smtClean="0">
                <a:solidFill>
                  <a:schemeClr val="tx1"/>
                </a:solidFill>
                <a:latin typeface="+mn-lt"/>
                <a:ea typeface="+mn-ea"/>
                <a:cs typeface="+mn-cs"/>
              </a:rPr>
              <a:t> et al. (2010), the relation below the stellar mass 108.3</a:t>
            </a:r>
          </a:p>
          <a:p>
            <a:r>
              <a:rPr lang="en-US" sz="1200" kern="1200" baseline="0" dirty="0" smtClean="0">
                <a:solidFill>
                  <a:schemeClr val="tx1"/>
                </a:solidFill>
                <a:latin typeface="+mn-lt"/>
                <a:ea typeface="+mn-ea"/>
                <a:cs typeface="+mn-cs"/>
              </a:rPr>
              <a:t>was extrapolated assuming constant slope as indicated by the dashed</a:t>
            </a:r>
          </a:p>
          <a:p>
            <a:r>
              <a:rPr lang="en-US" sz="1200" kern="1200" baseline="0" dirty="0" smtClean="0">
                <a:solidFill>
                  <a:schemeClr val="tx1"/>
                </a:solidFill>
                <a:latin typeface="+mn-lt"/>
                <a:ea typeface="+mn-ea"/>
                <a:cs typeface="+mn-cs"/>
              </a:rPr>
              <a:t>line. See Section 4.1 for more details.</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a:t>
            </a:r>
            <a:r>
              <a:rPr lang="en-US" baseline="0" dirty="0" smtClean="0"/>
              <a:t> me first acknowledge to my collaborators, here in the list. And I also want to mention that most of the hard work was be done by Alejandro Benitez-</a:t>
            </a:r>
            <a:r>
              <a:rPr lang="en-US" baseline="0" dirty="0" err="1" smtClean="0"/>
              <a:t>Llambay</a:t>
            </a:r>
            <a:r>
              <a:rPr lang="en-US" baseline="0" dirty="0" smtClean="0"/>
              <a:t> and </a:t>
            </a:r>
            <a:r>
              <a:rPr lang="en-US" baseline="0" dirty="0" err="1" smtClean="0"/>
              <a:t>Ismael</a:t>
            </a:r>
            <a:r>
              <a:rPr lang="en-US" baseline="0" dirty="0" smtClean="0"/>
              <a:t> </a:t>
            </a:r>
            <a:r>
              <a:rPr lang="en-US" baseline="0" dirty="0" err="1" smtClean="0"/>
              <a:t>ferrero</a:t>
            </a:r>
            <a:r>
              <a:rPr lang="en-US" baseline="0" dirty="0" smtClean="0"/>
              <a:t> who work in Cordoba.</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rotation velocity of neutral gas in dwarf irregulars is not a direct measure of the circular velocity, and</a:t>
            </a:r>
            <a:r>
              <a:rPr lang="en-US" baseline="0" dirty="0" smtClean="0"/>
              <a:t> </a:t>
            </a:r>
            <a:r>
              <a:rPr lang="en-US" dirty="0" smtClean="0"/>
              <a:t>must be corrected for the partial support provided by gas pressure, by the presence of non-circular motions and by the non-negligible</a:t>
            </a:r>
            <a:r>
              <a:rPr lang="en-US" baseline="0" dirty="0" smtClean="0"/>
              <a:t> </a:t>
            </a:r>
            <a:r>
              <a:rPr lang="en-US" dirty="0" smtClean="0"/>
              <a:t>velocity dispersion of the gas. These corrections are uncertain, and although they are attempted in most published studies, they may</a:t>
            </a:r>
            <a:r>
              <a:rPr lang="en-US" baseline="0" dirty="0" smtClean="0"/>
              <a:t> </a:t>
            </a:r>
            <a:r>
              <a:rPr lang="en-US" dirty="0" smtClean="0"/>
              <a:t>require revision when better data and more sophisticated </a:t>
            </a:r>
            <a:r>
              <a:rPr lang="en-US" dirty="0" err="1" smtClean="0"/>
              <a:t>modelling</a:t>
            </a:r>
            <a:r>
              <a:rPr lang="en-US" dirty="0" smtClean="0"/>
              <a:t> are available. Indeed, the data available in the literature on dwarf</a:t>
            </a:r>
            <a:r>
              <a:rPr lang="en-US" baseline="0" dirty="0" smtClean="0"/>
              <a:t> </a:t>
            </a:r>
            <a:r>
              <a:rPr lang="en-US" dirty="0" smtClean="0"/>
              <a:t>irregulars are highly heterogeneous and of varying quality. For example, many of the galaxies in our sample taken from Begum et al.</a:t>
            </a:r>
            <a:r>
              <a:rPr lang="en-US" baseline="0" dirty="0" smtClean="0"/>
              <a:t> </a:t>
            </a:r>
            <a:r>
              <a:rPr lang="en-US" dirty="0" smtClean="0"/>
              <a:t>(2008a,b) have no published rotation curves (our analysis uses only their tabulated values of </a:t>
            </a:r>
            <a:r>
              <a:rPr lang="en-US" b="1" dirty="0" err="1" smtClean="0"/>
              <a:t>Vout</a:t>
            </a:r>
            <a:r>
              <a:rPr lang="en-US" b="1" dirty="0" smtClean="0"/>
              <a:t> and rout), so it is difficult to assess</a:t>
            </a:r>
            <a:r>
              <a:rPr lang="en-US" b="1" baseline="0" dirty="0" smtClean="0"/>
              <a:t> </a:t>
            </a:r>
            <a:r>
              <a:rPr lang="en-US" dirty="0" smtClean="0"/>
              <a:t>their reliability. We have </a:t>
            </a:r>
            <a:r>
              <a:rPr lang="en-US" dirty="0" err="1" smtClean="0"/>
              <a:t>labelled</a:t>
            </a:r>
            <a:r>
              <a:rPr lang="en-US" dirty="0" smtClean="0"/>
              <a:t> individually each galaxy in the right-hand panel of Fig. 3 in an attempt to encourage further observational</a:t>
            </a:r>
            <a:r>
              <a:rPr lang="en-US" baseline="0" dirty="0" smtClean="0"/>
              <a:t> </a:t>
            </a:r>
            <a:r>
              <a:rPr lang="en-US" dirty="0" smtClean="0"/>
              <a:t>scrutiny of the systems responsible for the challenge we highlight here. </a:t>
            </a:r>
          </a:p>
          <a:p>
            <a:r>
              <a:rPr lang="en-US" dirty="0" smtClean="0"/>
              <a:t>It is unclear, however, how baryons in galaxies with stellar masses as small as those of globular clusters could affect the central region of a 1010 M halo. Although this possibility should be explored</a:t>
            </a:r>
            <a:r>
              <a:rPr lang="en-US" baseline="0" dirty="0" smtClean="0"/>
              <a:t> </a:t>
            </a:r>
            <a:r>
              <a:rPr lang="en-US" dirty="0" smtClean="0"/>
              <a:t>more thoroughly, the outlook does not seem promising (see e.g. </a:t>
            </a:r>
            <a:r>
              <a:rPr lang="en-US" dirty="0" err="1" smtClean="0"/>
              <a:t>Boylan-Kolchin</a:t>
            </a:r>
            <a:r>
              <a:rPr lang="en-US" dirty="0" smtClean="0"/>
              <a:t> et al. 2012; </a:t>
            </a:r>
            <a:r>
              <a:rPr lang="en-US" dirty="0" err="1" smtClean="0"/>
              <a:t>Governato</a:t>
            </a:r>
            <a:r>
              <a:rPr lang="en-US" dirty="0" smtClean="0"/>
              <a:t> et al. 2012). The most obvious mechanisms, such as feedback from stellar evolution and the effects of </a:t>
            </a:r>
            <a:r>
              <a:rPr lang="en-US" dirty="0" err="1" smtClean="0"/>
              <a:t>photoionization</a:t>
            </a:r>
            <a:r>
              <a:rPr lang="en-US" dirty="0" smtClean="0"/>
              <a:t>, are already included in the semi-analytic models (see e.g. Fig. 1). A novel mechanism seems required to explain such ‘</a:t>
            </a:r>
            <a:r>
              <a:rPr lang="en-US" dirty="0" err="1" smtClean="0"/>
              <a:t>stochasticity</a:t>
            </a:r>
            <a:r>
              <a:rPr lang="en-US" dirty="0" smtClean="0"/>
              <a:t>’ in the way dwarf galaxies populate dark matter haloes, but has yet to be identified (</a:t>
            </a:r>
            <a:r>
              <a:rPr lang="en-US" dirty="0" err="1" smtClean="0"/>
              <a:t>Boylan-Kolchin</a:t>
            </a:r>
            <a:r>
              <a:rPr lang="en-US" dirty="0" smtClean="0"/>
              <a:t> et al. 2012).</a:t>
            </a:r>
          </a:p>
          <a:p>
            <a:endParaRPr lang="en-US" dirty="0" smtClean="0"/>
          </a:p>
        </p:txBody>
      </p:sp>
      <p:sp>
        <p:nvSpPr>
          <p:cNvPr id="4" name="Slide Number Placeholder 3"/>
          <p:cNvSpPr>
            <a:spLocks noGrp="1"/>
          </p:cNvSpPr>
          <p:nvPr>
            <p:ph type="sldNum" sz="quarter" idx="10"/>
          </p:nvPr>
        </p:nvSpPr>
        <p:spPr/>
        <p:txBody>
          <a:bodyPr/>
          <a:lstStyle/>
          <a:p>
            <a:fld id="{3A5C597A-9F9D-D242-B49E-A76E9DE3416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gas distribution of the Local Group on large scales (left picture, about 2 </a:t>
            </a:r>
            <a:r>
              <a:rPr lang="en-US" sz="1200" kern="1200" dirty="0" err="1" smtClean="0">
                <a:solidFill>
                  <a:schemeClr val="tx1"/>
                </a:solidFill>
                <a:latin typeface="+mn-lt"/>
                <a:ea typeface="+mn-ea"/>
                <a:cs typeface="+mn-cs"/>
              </a:rPr>
              <a:t>Mpc/h</a:t>
            </a:r>
            <a:r>
              <a:rPr lang="en-US" sz="1200" kern="1200" dirty="0" smtClean="0">
                <a:solidFill>
                  <a:schemeClr val="tx1"/>
                </a:solidFill>
                <a:latin typeface="+mn-lt"/>
                <a:ea typeface="+mn-ea"/>
                <a:cs typeface="+mn-cs"/>
              </a:rPr>
              <a:t> across, viewed from a distance of 3.3 </a:t>
            </a:r>
            <a:r>
              <a:rPr lang="en-US" sz="1200" kern="1200" dirty="0" err="1" smtClean="0">
                <a:solidFill>
                  <a:schemeClr val="tx1"/>
                </a:solidFill>
                <a:latin typeface="+mn-lt"/>
                <a:ea typeface="+mn-ea"/>
                <a:cs typeface="+mn-cs"/>
              </a:rPr>
              <a:t>Mpc/h</a:t>
            </a:r>
            <a:r>
              <a:rPr lang="en-US" sz="1200" kern="1200" dirty="0" smtClean="0">
                <a:solidFill>
                  <a:schemeClr val="tx1"/>
                </a:solidFill>
                <a:latin typeface="+mn-lt"/>
                <a:ea typeface="+mn-ea"/>
                <a:cs typeface="+mn-cs"/>
              </a:rPr>
              <a:t>) and the gas disks of the three main galaxies (right panels, about 50 </a:t>
            </a:r>
            <a:r>
              <a:rPr lang="en-US" sz="1200" kern="1200" dirty="0" err="1" smtClean="0">
                <a:solidFill>
                  <a:schemeClr val="tx1"/>
                </a:solidFill>
                <a:latin typeface="+mn-lt"/>
                <a:ea typeface="+mn-ea"/>
                <a:cs typeface="+mn-cs"/>
              </a:rPr>
              <a:t>kpc/h</a:t>
            </a:r>
            <a:r>
              <a:rPr lang="en-US" sz="1200" kern="1200" dirty="0" smtClean="0">
                <a:solidFill>
                  <a:schemeClr val="tx1"/>
                </a:solidFill>
                <a:latin typeface="+mn-lt"/>
                <a:ea typeface="+mn-ea"/>
                <a:cs typeface="+mn-cs"/>
              </a:rPr>
              <a:t> across, from a distance of 250 </a:t>
            </a:r>
            <a:r>
              <a:rPr lang="en-US" sz="1200" kern="1200" dirty="0" err="1" smtClean="0">
                <a:solidFill>
                  <a:schemeClr val="tx1"/>
                </a:solidFill>
                <a:latin typeface="+mn-lt"/>
                <a:ea typeface="+mn-ea"/>
                <a:cs typeface="+mn-cs"/>
              </a:rPr>
              <a:t>kpc/h).For</a:t>
            </a:r>
            <a:r>
              <a:rPr lang="en-US" sz="1200" kern="1200" dirty="0" smtClean="0">
                <a:solidFill>
                  <a:schemeClr val="tx1"/>
                </a:solidFill>
                <a:latin typeface="+mn-lt"/>
                <a:ea typeface="+mn-ea"/>
                <a:cs typeface="+mn-cs"/>
              </a:rPr>
              <a:t> the zoomed pictures the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mapping is shifted to higher densities (factor 10^0.5) in order to enhance the spiral arm features of the gas disks. </a:t>
            </a:r>
            <a:r>
              <a:rPr lang="en-US" sz="1200" i="1" kern="1200" dirty="0" smtClean="0">
                <a:solidFill>
                  <a:schemeClr val="tx1"/>
                </a:solidFill>
                <a:latin typeface="+mn-lt"/>
                <a:ea typeface="+mn-ea"/>
                <a:cs typeface="+mn-cs"/>
              </a:rPr>
              <a:t>(K. </a:t>
            </a:r>
            <a:r>
              <a:rPr lang="en-US" sz="1200" i="1" kern="1200" dirty="0" err="1" smtClean="0">
                <a:solidFill>
                  <a:schemeClr val="tx1"/>
                </a:solidFill>
                <a:latin typeface="+mn-lt"/>
                <a:ea typeface="+mn-ea"/>
                <a:cs typeface="+mn-cs"/>
              </a:rPr>
              <a:t>Riebe</a:t>
            </a:r>
            <a:r>
              <a:rPr lang="en-US" sz="1200" i="1" kern="1200" dirty="0" smtClean="0">
                <a:solidFill>
                  <a:schemeClr val="tx1"/>
                </a:solidFill>
                <a:latin typeface="+mn-lt"/>
                <a:ea typeface="+mn-ea"/>
                <a:cs typeface="+mn-cs"/>
              </a:rPr>
              <a:t> ; </a:t>
            </a:r>
            <a:r>
              <a:rPr lang="en-US" sz="1200" i="1" u="sng" kern="1200" dirty="0" smtClean="0">
                <a:solidFill>
                  <a:schemeClr val="tx1"/>
                </a:solidFill>
                <a:latin typeface="+mn-lt"/>
                <a:ea typeface="+mn-ea"/>
                <a:cs typeface="+mn-cs"/>
              </a:rPr>
              <a:t>PMViewer ) 	</a:t>
            </a:r>
          </a:p>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 formation history of galaxies affected by cosmic web stripping of their gaseous envelopes (right-hand panel). The histograms there show the distribution of stellar ages of three galaxies whose trajectories are tracked in Figure 1. All of these systems traverse a large-scale “pancake” at roughly the same time, </a:t>
            </a:r>
            <a:r>
              <a:rPr lang="en-US" dirty="0" err="1" smtClean="0"/>
              <a:t>z</a:t>
            </a:r>
            <a:r>
              <a:rPr lang="en-US" dirty="0" smtClean="0"/>
              <a:t> ∼ 2, when they are stripped of most of their gas. Without this reservoir, star formation ceases soon thereafter, once the dense gas that remains is transformed into stars. By contrast, star formation in halos that are not affected by cosmic web stripping is able to continue until the present. These are galaxies that do not cross any major</a:t>
            </a:r>
          </a:p>
          <a:p>
            <a:r>
              <a:rPr lang="en-US" dirty="0" smtClean="0"/>
              <a:t>filament during their evolution, or that are massive enough to resist stripping. Three examples are shown in the left-hand panel.</a:t>
            </a:r>
          </a:p>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Stellar mass within the galactic radius (top left) and total baryonic mass within the </a:t>
            </a:r>
            <a:r>
              <a:rPr lang="en-US" sz="1200" kern="1200" baseline="0" dirty="0" err="1" smtClean="0">
                <a:solidFill>
                  <a:schemeClr val="tx1"/>
                </a:solidFill>
                <a:latin typeface="+mn-lt"/>
                <a:ea typeface="+mn-ea"/>
                <a:cs typeface="+mn-cs"/>
              </a:rPr>
              <a:t>virial</a:t>
            </a:r>
            <a:r>
              <a:rPr lang="en-US" sz="1200" kern="1200" baseline="0" dirty="0" smtClean="0">
                <a:solidFill>
                  <a:schemeClr val="tx1"/>
                </a:solidFill>
                <a:latin typeface="+mn-lt"/>
                <a:ea typeface="+mn-ea"/>
                <a:cs typeface="+mn-cs"/>
              </a:rPr>
              <a:t> radius (bottom left) as a function of halo </a:t>
            </a:r>
            <a:r>
              <a:rPr lang="en-US" sz="1200" kern="1200" baseline="0" dirty="0" err="1" smtClean="0">
                <a:solidFill>
                  <a:schemeClr val="tx1"/>
                </a:solidFill>
                <a:latin typeface="+mn-lt"/>
                <a:ea typeface="+mn-ea"/>
                <a:cs typeface="+mn-cs"/>
              </a:rPr>
              <a:t>virial</a:t>
            </a:r>
            <a:r>
              <a:rPr lang="en-US" sz="1200" kern="1200" baseline="0" dirty="0" smtClean="0">
                <a:solidFill>
                  <a:schemeClr val="tx1"/>
                </a:solidFill>
                <a:latin typeface="+mn-lt"/>
                <a:ea typeface="+mn-ea"/>
                <a:cs typeface="+mn-cs"/>
              </a:rPr>
              <a:t> mass. The top-right</a:t>
            </a:r>
          </a:p>
          <a:p>
            <a:r>
              <a:rPr lang="en-US" sz="1200" kern="1200" baseline="0" dirty="0" smtClean="0">
                <a:solidFill>
                  <a:schemeClr val="tx1"/>
                </a:solidFill>
                <a:latin typeface="+mn-lt"/>
                <a:ea typeface="+mn-ea"/>
                <a:cs typeface="+mn-cs"/>
              </a:rPr>
              <a:t>panel shows the present-day star formation rate as a function of galaxy stellar mass. Two populations are identified: (1) galaxies that form stars at rates comparable to</a:t>
            </a:r>
          </a:p>
          <a:p>
            <a:r>
              <a:rPr lang="en-US" sz="1200" kern="1200" baseline="0" dirty="0" smtClean="0">
                <a:solidFill>
                  <a:schemeClr val="tx1"/>
                </a:solidFill>
                <a:latin typeface="+mn-lt"/>
                <a:ea typeface="+mn-ea"/>
                <a:cs typeface="+mn-cs"/>
              </a:rPr>
              <a:t>their past average (red triangles) and (2) those where star formation has largely ceased (red circles). Galaxies in the latter group have lost more than </a:t>
            </a:r>
            <a:r>
              <a:rPr lang="en-US" sz="1200" b="1" kern="1200" baseline="0" dirty="0" smtClean="0">
                <a:solidFill>
                  <a:schemeClr val="tx1"/>
                </a:solidFill>
                <a:latin typeface="+mn-lt"/>
                <a:ea typeface="+mn-ea"/>
                <a:cs typeface="+mn-cs"/>
              </a:rPr>
              <a:t>∼80% of their</a:t>
            </a:r>
          </a:p>
          <a:p>
            <a:r>
              <a:rPr lang="en-US" sz="1200" kern="1200" baseline="0" dirty="0" smtClean="0">
                <a:solidFill>
                  <a:schemeClr val="tx1"/>
                </a:solidFill>
                <a:latin typeface="+mn-lt"/>
                <a:ea typeface="+mn-ea"/>
                <a:cs typeface="+mn-cs"/>
              </a:rPr>
              <a:t>available baryons. At the given halo mass, these galaxies have formed substantially fewer stars than their star-forming counterparts, suggesting that the loss of baryons</a:t>
            </a:r>
          </a:p>
          <a:p>
            <a:r>
              <a:rPr lang="en-US" sz="1200" kern="1200" baseline="0" dirty="0" smtClean="0">
                <a:solidFill>
                  <a:schemeClr val="tx1"/>
                </a:solidFill>
                <a:latin typeface="+mn-lt"/>
                <a:ea typeface="+mn-ea"/>
                <a:cs typeface="+mn-cs"/>
              </a:rPr>
              <a:t>and lack of star formation are not due to feedback from evolving stars.</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evolution of the mass within the </a:t>
            </a:r>
            <a:r>
              <a:rPr lang="en-US" sz="1200" kern="1200" baseline="0" dirty="0" err="1" smtClean="0">
                <a:solidFill>
                  <a:schemeClr val="tx1"/>
                </a:solidFill>
                <a:latin typeface="+mn-lt"/>
                <a:ea typeface="+mn-ea"/>
                <a:cs typeface="+mn-cs"/>
              </a:rPr>
              <a:t>virial</a:t>
            </a:r>
            <a:r>
              <a:rPr lang="en-US" sz="1200" kern="1200" baseline="0" dirty="0" smtClean="0">
                <a:solidFill>
                  <a:schemeClr val="tx1"/>
                </a:solidFill>
                <a:latin typeface="+mn-lt"/>
                <a:ea typeface="+mn-ea"/>
                <a:cs typeface="+mn-cs"/>
              </a:rPr>
              <a:t> radius of one such galaxy (galaxy “30”) illustrates</a:t>
            </a:r>
          </a:p>
          <a:p>
            <a:r>
              <a:rPr lang="en-US" sz="1200" kern="1200" baseline="0" dirty="0" smtClean="0">
                <a:solidFill>
                  <a:schemeClr val="tx1"/>
                </a:solidFill>
                <a:latin typeface="+mn-lt"/>
                <a:ea typeface="+mn-ea"/>
                <a:cs typeface="+mn-cs"/>
              </a:rPr>
              <a:t>the sudden loss of baryons that results from ram pressure arising from crossing a large-scale pancake at </a:t>
            </a:r>
            <a:r>
              <a:rPr lang="en-US" sz="1200" kern="1200" baseline="0" dirty="0" err="1" smtClean="0">
                <a:solidFill>
                  <a:schemeClr val="tx1"/>
                </a:solidFill>
                <a:latin typeface="+mn-lt"/>
                <a:ea typeface="+mn-ea"/>
                <a:cs typeface="+mn-cs"/>
              </a:rPr>
              <a:t>z</a:t>
            </a:r>
            <a:r>
              <a:rPr lang="en-US" sz="1200" kern="1200" baseline="0" dirty="0" smtClean="0">
                <a:solidFill>
                  <a:schemeClr val="tx1"/>
                </a:solidFill>
                <a:latin typeface="+mn-lt"/>
                <a:ea typeface="+mn-ea"/>
                <a:cs typeface="+mn-cs"/>
              </a:rPr>
              <a:t> ∼ 2 (bottom right). The </a:t>
            </a:r>
            <a:r>
              <a:rPr lang="en-US" sz="1200" kern="1200" baseline="0" dirty="0" err="1" smtClean="0">
                <a:solidFill>
                  <a:schemeClr val="tx1"/>
                </a:solidFill>
                <a:latin typeface="+mn-lt"/>
                <a:ea typeface="+mn-ea"/>
                <a:cs typeface="+mn-cs"/>
              </a:rPr>
              <a:t>virial</a:t>
            </a:r>
            <a:r>
              <a:rPr lang="en-US" sz="1200" kern="1200" baseline="0" dirty="0" smtClean="0">
                <a:solidFill>
                  <a:schemeClr val="tx1"/>
                </a:solidFill>
                <a:latin typeface="+mn-lt"/>
                <a:ea typeface="+mn-ea"/>
                <a:cs typeface="+mn-cs"/>
              </a:rPr>
              <a:t> mass more than doubles</a:t>
            </a:r>
          </a:p>
          <a:p>
            <a:r>
              <a:rPr lang="en-US" sz="1200" kern="1200" baseline="0" dirty="0" smtClean="0">
                <a:solidFill>
                  <a:schemeClr val="tx1"/>
                </a:solidFill>
                <a:latin typeface="+mn-lt"/>
                <a:ea typeface="+mn-ea"/>
                <a:cs typeface="+mn-cs"/>
              </a:rPr>
              <a:t>thereafter, but the total baryonic mass barely grows; at </a:t>
            </a:r>
            <a:r>
              <a:rPr lang="en-US" sz="1200" kern="1200" baseline="0" dirty="0" err="1" smtClean="0">
                <a:solidFill>
                  <a:schemeClr val="tx1"/>
                </a:solidFill>
                <a:latin typeface="+mn-lt"/>
                <a:ea typeface="+mn-ea"/>
                <a:cs typeface="+mn-cs"/>
              </a:rPr>
              <a:t>z</a:t>
            </a:r>
            <a:r>
              <a:rPr lang="en-US" sz="1200" kern="1200" baseline="0" dirty="0" smtClean="0">
                <a:solidFill>
                  <a:schemeClr val="tx1"/>
                </a:solidFill>
                <a:latin typeface="+mn-lt"/>
                <a:ea typeface="+mn-ea"/>
                <a:cs typeface="+mn-cs"/>
              </a:rPr>
              <a:t> = 0 the baryon content of this halo is less than 10% that expected from the universal ratio.</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evolution of the gaseous component is similar to that of the dark matter (not shown) when viewed on these large scales, and shows the early development of highly </a:t>
            </a:r>
            <a:r>
              <a:rPr lang="en-US" sz="1200" kern="1200" baseline="0" dirty="0" err="1" smtClean="0">
                <a:solidFill>
                  <a:schemeClr val="tx1"/>
                </a:solidFill>
                <a:latin typeface="+mn-lt"/>
                <a:ea typeface="+mn-ea"/>
                <a:cs typeface="+mn-cs"/>
              </a:rPr>
              <a:t>aspherical</a:t>
            </a:r>
            <a:r>
              <a:rPr lang="en-US" sz="1200" kern="1200" baseline="0" dirty="0" smtClean="0">
                <a:solidFill>
                  <a:schemeClr val="tx1"/>
                </a:solidFill>
                <a:latin typeface="+mn-lt"/>
                <a:ea typeface="+mn-ea"/>
                <a:cs typeface="+mn-cs"/>
              </a:rPr>
              <a:t> features such as filaments and pancakes that characterize structure formation in </a:t>
            </a:r>
            <a:r>
              <a:rPr lang="en-US" sz="1200" kern="1200" baseline="0" dirty="0" err="1" smtClean="0">
                <a:solidFill>
                  <a:schemeClr val="tx1"/>
                </a:solidFill>
                <a:latin typeface="+mn-lt"/>
                <a:ea typeface="+mn-ea"/>
                <a:cs typeface="+mn-cs"/>
              </a:rPr>
              <a:t>LambdaCDM</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This figure reveals a common feature in the evolution of these three galaxies: they all cross more or less simultaneously a large pancake of gas at </a:t>
            </a:r>
            <a:r>
              <a:rPr lang="en-US" sz="1200" kern="1200" baseline="0" dirty="0" err="1" smtClean="0">
                <a:solidFill>
                  <a:schemeClr val="tx1"/>
                </a:solidFill>
                <a:latin typeface="+mn-lt"/>
                <a:ea typeface="+mn-ea"/>
                <a:cs typeface="+mn-cs"/>
              </a:rPr>
              <a:t>z</a:t>
            </a:r>
            <a:r>
              <a:rPr lang="en-US" sz="1200" kern="1200" baseline="0" dirty="0" smtClean="0">
                <a:solidFill>
                  <a:schemeClr val="tx1"/>
                </a:solidFill>
                <a:latin typeface="+mn-lt"/>
                <a:ea typeface="+mn-ea"/>
                <a:cs typeface="+mn-cs"/>
              </a:rPr>
              <a:t> ∼  2.</a:t>
            </a:r>
          </a:p>
          <a:p>
            <a:r>
              <a:rPr lang="en-US" sz="1200" kern="1200" baseline="0" dirty="0" smtClean="0">
                <a:solidFill>
                  <a:schemeClr val="tx1"/>
                </a:solidFill>
                <a:latin typeface="+mn-lt"/>
                <a:ea typeface="+mn-ea"/>
                <a:cs typeface="+mn-cs"/>
              </a:rPr>
              <a:t>Sudden loss of baryons that results from ram pressure arising from crossing a large-scale pancake at </a:t>
            </a:r>
            <a:r>
              <a:rPr lang="en-US" sz="1200" kern="1200" baseline="0" dirty="0" err="1" smtClean="0">
                <a:solidFill>
                  <a:schemeClr val="tx1"/>
                </a:solidFill>
                <a:latin typeface="+mn-lt"/>
                <a:ea typeface="+mn-ea"/>
                <a:cs typeface="+mn-cs"/>
              </a:rPr>
              <a:t>z</a:t>
            </a:r>
            <a:r>
              <a:rPr lang="en-US" sz="1200" kern="1200" baseline="0" dirty="0" smtClean="0">
                <a:solidFill>
                  <a:schemeClr val="tx1"/>
                </a:solidFill>
                <a:latin typeface="+mn-lt"/>
                <a:ea typeface="+mn-ea"/>
                <a:cs typeface="+mn-cs"/>
              </a:rPr>
              <a:t> ∼ 2</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Details of the ram-pressure stripping of galaxy 17. The left panels show the projected gas distribution in a cube 1</a:t>
            </a:r>
            <a:r>
              <a:rPr lang="en-US" sz="1200" b="1" kern="1200" baseline="0" dirty="0" smtClean="0">
                <a:solidFill>
                  <a:schemeClr val="tx1"/>
                </a:solidFill>
                <a:latin typeface="+mn-lt"/>
                <a:ea typeface="+mn-ea"/>
                <a:cs typeface="+mn-cs"/>
              </a:rPr>
              <a:t>.2 </a:t>
            </a:r>
            <a:r>
              <a:rPr lang="en-US" sz="1200" b="1" kern="1200" baseline="0" dirty="0" err="1" smtClean="0">
                <a:solidFill>
                  <a:schemeClr val="tx1"/>
                </a:solidFill>
                <a:latin typeface="+mn-lt"/>
                <a:ea typeface="+mn-ea"/>
                <a:cs typeface="+mn-cs"/>
              </a:rPr>
              <a:t>comoving</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Mpc</a:t>
            </a:r>
            <a:r>
              <a:rPr lang="en-US" sz="1200" b="1" kern="1200" baseline="0" dirty="0" smtClean="0">
                <a:solidFill>
                  <a:schemeClr val="tx1"/>
                </a:solidFill>
                <a:latin typeface="+mn-lt"/>
                <a:ea typeface="+mn-ea"/>
                <a:cs typeface="+mn-cs"/>
              </a:rPr>
              <a:t> on a side, centered on</a:t>
            </a:r>
          </a:p>
          <a:p>
            <a:r>
              <a:rPr lang="en-US" sz="1200" kern="1200" baseline="0" dirty="0" smtClean="0">
                <a:solidFill>
                  <a:schemeClr val="tx1"/>
                </a:solidFill>
                <a:latin typeface="+mn-lt"/>
                <a:ea typeface="+mn-ea"/>
                <a:cs typeface="+mn-cs"/>
              </a:rPr>
              <a:t>the galaxy. The projection is identical to that of Figure 1 and has been chosen so that the “pancake” that forms early on is approximately perpendicular to the </a:t>
            </a:r>
            <a:r>
              <a:rPr lang="en-US" sz="1200" b="1" kern="1200" baseline="0" dirty="0" smtClean="0">
                <a:solidFill>
                  <a:schemeClr val="tx1"/>
                </a:solidFill>
                <a:latin typeface="+mn-lt"/>
                <a:ea typeface="+mn-ea"/>
                <a:cs typeface="+mn-cs"/>
              </a:rPr>
              <a:t>z-axis.</a:t>
            </a:r>
          </a:p>
          <a:p>
            <a:r>
              <a:rPr lang="en-US" sz="1200" kern="1200" baseline="0" dirty="0" smtClean="0">
                <a:solidFill>
                  <a:schemeClr val="tx1"/>
                </a:solidFill>
                <a:latin typeface="+mn-lt"/>
                <a:ea typeface="+mn-ea"/>
                <a:cs typeface="+mn-cs"/>
              </a:rPr>
              <a:t>The colors indicate gas density in a logarithmic scale, normalized to the mean baryonic density of the Universe at that time, </a:t>
            </a:r>
            <a:r>
              <a:rPr lang="en-US" sz="1200" b="1" kern="1200" baseline="0" dirty="0" err="1" smtClean="0">
                <a:solidFill>
                  <a:schemeClr val="tx1"/>
                </a:solidFill>
                <a:latin typeface="+mn-lt"/>
                <a:ea typeface="+mn-ea"/>
                <a:cs typeface="+mn-cs"/>
              </a:rPr>
              <a:t>ρb(z</a:t>
            </a:r>
            <a:r>
              <a:rPr lang="en-US" sz="1200" b="1" kern="1200" baseline="0" dirty="0" smtClean="0">
                <a:solidFill>
                  <a:schemeClr val="tx1"/>
                </a:solidFill>
                <a:latin typeface="+mn-lt"/>
                <a:ea typeface="+mn-ea"/>
                <a:cs typeface="+mn-cs"/>
              </a:rPr>
              <a:t>) = </a:t>
            </a:r>
            <a:r>
              <a:rPr lang="en-US" sz="1200" b="1" kern="1200" baseline="0" dirty="0" err="1" smtClean="0">
                <a:solidFill>
                  <a:schemeClr val="tx1"/>
                </a:solidFill>
                <a:latin typeface="+mn-lt"/>
                <a:ea typeface="+mn-ea"/>
                <a:cs typeface="+mn-cs"/>
              </a:rPr>
              <a:t>Ωb</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ρcrit(z</a:t>
            </a:r>
            <a:r>
              <a:rPr lang="en-US" sz="1200" b="1" kern="1200" baseline="0" dirty="0" smtClean="0">
                <a:solidFill>
                  <a:schemeClr val="tx1"/>
                </a:solidFill>
                <a:latin typeface="+mn-lt"/>
                <a:ea typeface="+mn-ea"/>
                <a:cs typeface="+mn-cs"/>
              </a:rPr>
              <a:t>). The middle panels</a:t>
            </a:r>
          </a:p>
          <a:p>
            <a:r>
              <a:rPr lang="en-US" sz="1200" kern="1200" baseline="0" dirty="0" smtClean="0">
                <a:solidFill>
                  <a:schemeClr val="tx1"/>
                </a:solidFill>
                <a:latin typeface="+mn-lt"/>
                <a:ea typeface="+mn-ea"/>
                <a:cs typeface="+mn-cs"/>
              </a:rPr>
              <a:t>show the gas density along the narrow vertical cylinder indicated by the dashed lines in the left panels. The right-hand panels indicate the </a:t>
            </a:r>
            <a:r>
              <a:rPr lang="en-US" sz="1200" b="1" kern="1200" baseline="0" dirty="0" err="1" smtClean="0">
                <a:solidFill>
                  <a:schemeClr val="tx1"/>
                </a:solidFill>
                <a:latin typeface="+mn-lt"/>
                <a:ea typeface="+mn-ea"/>
                <a:cs typeface="+mn-cs"/>
              </a:rPr>
              <a:t>z</a:t>
            </a:r>
            <a:r>
              <a:rPr lang="en-US" sz="1200" b="1" kern="1200" baseline="0" dirty="0" smtClean="0">
                <a:solidFill>
                  <a:schemeClr val="tx1"/>
                </a:solidFill>
                <a:latin typeface="+mn-lt"/>
                <a:ea typeface="+mn-ea"/>
                <a:cs typeface="+mn-cs"/>
              </a:rPr>
              <a:t>-component of the gas</a:t>
            </a:r>
          </a:p>
          <a:p>
            <a:r>
              <a:rPr lang="en-US" sz="1200" kern="1200" baseline="0" dirty="0" smtClean="0">
                <a:solidFill>
                  <a:schemeClr val="tx1"/>
                </a:solidFill>
                <a:latin typeface="+mn-lt"/>
                <a:ea typeface="+mn-ea"/>
                <a:cs typeface="+mn-cs"/>
              </a:rPr>
              <a:t>velocity along the cylinder in the rest frame of the galaxy. The vertical dashed lines in the right-hand panels indicate the current </a:t>
            </a:r>
            <a:r>
              <a:rPr lang="en-US" sz="1200" kern="1200" baseline="0" dirty="0" err="1" smtClean="0">
                <a:solidFill>
                  <a:schemeClr val="tx1"/>
                </a:solidFill>
                <a:latin typeface="+mn-lt"/>
                <a:ea typeface="+mn-ea"/>
                <a:cs typeface="+mn-cs"/>
              </a:rPr>
              <a:t>virial</a:t>
            </a:r>
            <a:r>
              <a:rPr lang="en-US" sz="1200" kern="1200" baseline="0" dirty="0" smtClean="0">
                <a:solidFill>
                  <a:schemeClr val="tx1"/>
                </a:solidFill>
                <a:latin typeface="+mn-lt"/>
                <a:ea typeface="+mn-ea"/>
                <a:cs typeface="+mn-cs"/>
              </a:rPr>
              <a:t> velocity of galaxy 17. Each row</a:t>
            </a:r>
          </a:p>
          <a:p>
            <a:r>
              <a:rPr lang="en-US" sz="1200" kern="1200" baseline="0" dirty="0" smtClean="0">
                <a:solidFill>
                  <a:schemeClr val="tx1"/>
                </a:solidFill>
                <a:latin typeface="+mn-lt"/>
                <a:ea typeface="+mn-ea"/>
                <a:cs typeface="+mn-cs"/>
              </a:rPr>
              <a:t>corresponds to a different time, chosen to illustrate just before and just after galaxy 17 plows through the pancake, losing most of its gas. Although the pancake is less</a:t>
            </a:r>
          </a:p>
          <a:p>
            <a:r>
              <a:rPr lang="en-US" sz="1200" kern="1200" baseline="0" dirty="0" smtClean="0">
                <a:solidFill>
                  <a:schemeClr val="tx1"/>
                </a:solidFill>
                <a:latin typeface="+mn-lt"/>
                <a:ea typeface="+mn-ea"/>
                <a:cs typeface="+mn-cs"/>
              </a:rPr>
              <a:t>dense than the galaxy, their relative velocity is nearly 10 times the </a:t>
            </a:r>
            <a:r>
              <a:rPr lang="en-US" sz="1200" kern="1200" baseline="0" dirty="0" err="1" smtClean="0">
                <a:solidFill>
                  <a:schemeClr val="tx1"/>
                </a:solidFill>
                <a:latin typeface="+mn-lt"/>
                <a:ea typeface="+mn-ea"/>
                <a:cs typeface="+mn-cs"/>
              </a:rPr>
              <a:t>virial</a:t>
            </a:r>
            <a:r>
              <a:rPr lang="en-US" sz="1200" kern="1200" baseline="0" dirty="0" smtClean="0">
                <a:solidFill>
                  <a:schemeClr val="tx1"/>
                </a:solidFill>
                <a:latin typeface="+mn-lt"/>
                <a:ea typeface="+mn-ea"/>
                <a:cs typeface="+mn-cs"/>
              </a:rPr>
              <a:t> velocity of the galaxy. The resulting ram pressure strips most of the gas off the galaxy, leaving</a:t>
            </a:r>
          </a:p>
          <a:p>
            <a:r>
              <a:rPr lang="en-US" sz="1200" kern="1200" baseline="0" dirty="0" smtClean="0">
                <a:solidFill>
                  <a:schemeClr val="tx1"/>
                </a:solidFill>
                <a:latin typeface="+mn-lt"/>
                <a:ea typeface="+mn-ea"/>
                <a:cs typeface="+mn-cs"/>
              </a:rPr>
              <a:t>behind “streams” of gas that are effectively lost.</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title  of this  afternoon session is “comparison of simulations with observations” and I will focus my talk on dwarf galaxies because, as we have already eared yesterday by Volker and Tom, and also this morning by Fabio, there seems to be some tension </a:t>
            </a:r>
            <a:r>
              <a:rPr lang="en-US" baseline="0" dirty="0" err="1" smtClean="0"/>
              <a:t>beteen</a:t>
            </a:r>
            <a:r>
              <a:rPr lang="en-US" baseline="0" dirty="0" smtClean="0"/>
              <a:t> observation and simulations in dwarf galaxy scales.</a:t>
            </a:r>
          </a:p>
          <a:p>
            <a:r>
              <a:rPr lang="en-US" baseline="0" dirty="0" smtClean="0"/>
              <a:t>The first part of my talk I’ll present some observational evidence about this existing tension, and in the second part I’ll present some results some numerical simulations that may help to alleviate this tension. </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observed</a:t>
            </a:r>
            <a:r>
              <a:rPr lang="en-US" baseline="0" dirty="0" smtClean="0"/>
              <a:t> Galaxy Stellar Mass Function, which is the number of galaxies per unit volume and per unit  mass </a:t>
            </a:r>
            <a:r>
              <a:rPr lang="en-US" baseline="0" dirty="0" err="1" smtClean="0"/>
              <a:t>iin</a:t>
            </a:r>
            <a:r>
              <a:rPr lang="en-US" baseline="0" dirty="0" smtClean="0"/>
              <a:t> this logarithmic scale. This function was computed </a:t>
            </a:r>
            <a:r>
              <a:rPr lang="en-US" baseline="0" dirty="0" err="1" smtClean="0"/>
              <a:t>bt</a:t>
            </a:r>
            <a:r>
              <a:rPr lang="en-US" baseline="0" dirty="0" smtClean="0"/>
              <a:t> </a:t>
            </a:r>
            <a:r>
              <a:rPr lang="en-US" baseline="0" dirty="0" err="1" smtClean="0"/>
              <a:t>Baldry</a:t>
            </a:r>
            <a:r>
              <a:rPr lang="en-US" baseline="0" dirty="0" smtClean="0"/>
              <a:t> and collaborators in 2008 for approximately 50.000  local galaxies (very low </a:t>
            </a:r>
            <a:r>
              <a:rPr lang="en-US" baseline="0" dirty="0" err="1" smtClean="0"/>
              <a:t>redshift</a:t>
            </a:r>
            <a:r>
              <a:rPr lang="en-US" baseline="0" dirty="0" smtClean="0"/>
              <a:t>) in the Sloan Digital Sky Survey. Stellar masses range about 5 order of magnitudes from 10^7 up to almost 10^12 solar masses. </a:t>
            </a:r>
          </a:p>
        </p:txBody>
      </p:sp>
      <p:sp>
        <p:nvSpPr>
          <p:cNvPr id="4" name="Slide Number Placeholder 3"/>
          <p:cNvSpPr>
            <a:spLocks noGrp="1"/>
          </p:cNvSpPr>
          <p:nvPr>
            <p:ph type="sldNum" sz="quarter" idx="10"/>
          </p:nvPr>
        </p:nvSpPr>
        <p:spPr/>
        <p:txBody>
          <a:bodyPr/>
          <a:lstStyle/>
          <a:p>
            <a:fld id="{3A5C597A-9F9D-D242-B49E-A76E9DE3416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image here is the </a:t>
            </a:r>
            <a:r>
              <a:rPr lang="en-US" baseline="0" dirty="0" err="1" smtClean="0"/>
              <a:t>Mikly</a:t>
            </a:r>
            <a:r>
              <a:rPr lang="en-US" baseline="0" dirty="0" smtClean="0"/>
              <a:t> Way galaxy, which has a stellar mass of about 5x10^10 solar masses. Then, a Milky Way-like galaxy will be locate in this region of the plot.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we would like to compare this stellar mass function with the dark matter halo mass function given that according to the current paradigm of galaxy formation each galaxy lives in the potential well of its own dark matter halo</a:t>
            </a:r>
            <a:endParaRPr lang="en-US" dirty="0" smtClean="0"/>
          </a:p>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turn, this is</a:t>
            </a:r>
            <a:r>
              <a:rPr lang="en-US" baseline="0" dirty="0" smtClean="0"/>
              <a:t> the Dark Matter Halo Mass function computed for the Millennium series of simulations by Volker </a:t>
            </a:r>
            <a:r>
              <a:rPr lang="en-US" baseline="0" dirty="0" err="1" smtClean="0"/>
              <a:t>Springel</a:t>
            </a:r>
            <a:r>
              <a:rPr lang="en-US" baseline="0" dirty="0" smtClean="0"/>
              <a:t> and Raul </a:t>
            </a:r>
            <a:r>
              <a:rPr lang="en-US" baseline="0" dirty="0" err="1" smtClean="0"/>
              <a:t>Angulo</a:t>
            </a:r>
            <a:r>
              <a:rPr lang="en-US" baseline="0" dirty="0" smtClean="0"/>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Millennium series establishes a numerically well converged halo mass function over almost seven orders of magnitude, from about 10^9M</a:t>
            </a:r>
            <a:r>
              <a:rPr lang="en-US" baseline="0" dirty="0" smtClean="0"/>
              <a:t> </a:t>
            </a:r>
            <a:r>
              <a:rPr lang="en-US" dirty="0" smtClean="0"/>
              <a:t>up to nearly 10^16.</a:t>
            </a:r>
            <a:r>
              <a:rPr lang="en-US" baseline="0" dirty="0" smtClean="0"/>
              <a:t> This results agree very well with what other groups have found.</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a:t>
            </a:r>
            <a:r>
              <a:rPr lang="en-US" baseline="0" dirty="0" smtClean="0"/>
              <a:t> that the stellar masses of galaxies range from 10^7 up to 10ˆ12 solar masses, the comparison between these to functions can be done only in this part of the plot. So if we </a:t>
            </a:r>
            <a:r>
              <a:rPr lang="en-US" baseline="0" dirty="0" err="1" smtClean="0"/>
              <a:t>conventrate</a:t>
            </a:r>
            <a:r>
              <a:rPr lang="en-US" baseline="0" dirty="0" smtClean="0"/>
              <a:t> only in this region we got the following plot</a:t>
            </a:r>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Were we have rescaled the dark matter function to stress that this </a:t>
            </a:r>
            <a:r>
              <a:rPr lang="en-US" baseline="0" dirty="0" smtClean="0"/>
              <a:t>is 2 curves have a very different shape that can’t be fixed with a normalization constant. And, has we have already eared this is a very well known </a:t>
            </a:r>
            <a:r>
              <a:rPr lang="en-US" baseline="0" dirty="0" err="1" smtClean="0"/>
              <a:t>proplem</a:t>
            </a:r>
            <a:r>
              <a:rPr lang="en-US" baseline="0" dirty="0" smtClean="0"/>
              <a:t> for CDM cosmologies: At the </a:t>
            </a:r>
            <a:r>
              <a:rPr lang="en-US" baseline="0" dirty="0" err="1" smtClean="0"/>
              <a:t>fint</a:t>
            </a:r>
            <a:r>
              <a:rPr lang="en-US" baseline="0" dirty="0" smtClean="0"/>
              <a:t> end the dark matter halo mass function is much steeper than the galaxy stellar mass function. Which means that galaxy formation has to be </a:t>
            </a:r>
            <a:r>
              <a:rPr lang="en-US" baseline="0" dirty="0" err="1" smtClean="0"/>
              <a:t>increasently</a:t>
            </a:r>
            <a:r>
              <a:rPr lang="en-US" baseline="0" dirty="0" smtClean="0"/>
              <a:t> more </a:t>
            </a:r>
            <a:r>
              <a:rPr lang="en-US" baseline="0" dirty="0" err="1" smtClean="0"/>
              <a:t>inefficint</a:t>
            </a:r>
            <a:r>
              <a:rPr lang="en-US" baseline="0" dirty="0" smtClean="0"/>
              <a:t> </a:t>
            </a:r>
            <a:r>
              <a:rPr lang="en-US" baseline="0" dirty="0" err="1" smtClean="0"/>
              <a:t>towars</a:t>
            </a:r>
            <a:r>
              <a:rPr lang="en-US" baseline="0" dirty="0" smtClean="0"/>
              <a:t>  the low mass end. So, the </a:t>
            </a:r>
            <a:r>
              <a:rPr lang="en-US" baseline="0" dirty="0" err="1" smtClean="0"/>
              <a:t>problemis</a:t>
            </a:r>
            <a:r>
              <a:rPr lang="en-US" baseline="0" dirty="0" smtClean="0"/>
              <a:t> how can we reconcile these two distributions.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A5C597A-9F9D-D242-B49E-A76E9DE3416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way to reconcile these two distribution is the so called abundance matching model. This model makes a one-by-one correspondence between a galaxy and a dark matter halo . And the way it does is ranking galaxies by its stellar masses and halos by its dark matter masses form the biggest to the smallest one. Then, you make a correspondence between the first most massive halo and the first most massive galaxy, the the second most massive halos with the second most massive galaxy and so 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technique is called the abundance matching technique and has been successfully applied many times for  example by </a:t>
            </a:r>
            <a:r>
              <a:rPr lang="en-US" baseline="0" dirty="0" err="1" smtClean="0"/>
              <a:t>Guo</a:t>
            </a:r>
            <a:r>
              <a:rPr lang="en-US" baseline="0" dirty="0" smtClean="0"/>
              <a:t> et al., </a:t>
            </a:r>
            <a:r>
              <a:rPr lang="en-US" baseline="0" dirty="0" err="1" smtClean="0"/>
              <a:t>Moster</a:t>
            </a:r>
            <a:r>
              <a:rPr lang="en-US" baseline="0" dirty="0" smtClean="0"/>
              <a:t> et al, and others.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Galaxy–halo mass relation derived by </a:t>
            </a:r>
            <a:r>
              <a:rPr lang="en-US" dirty="0" err="1" smtClean="0"/>
              <a:t>Guo</a:t>
            </a:r>
            <a:r>
              <a:rPr lang="en-US" dirty="0" smtClean="0"/>
              <a:t> et al. (2010) assuming that the abundance of dark haloes ranked by </a:t>
            </a:r>
            <a:r>
              <a:rPr lang="en-US" dirty="0" err="1" smtClean="0"/>
              <a:t>virial</a:t>
            </a:r>
            <a:r>
              <a:rPr lang="en-US" dirty="0" smtClean="0"/>
              <a:t> mass, </a:t>
            </a:r>
            <a:r>
              <a:rPr lang="en-US" b="1" dirty="0" smtClean="0"/>
              <a:t>M200, can be</a:t>
            </a:r>
            <a:r>
              <a:rPr lang="en-US" b="1" baseline="0" dirty="0" smtClean="0"/>
              <a:t> </a:t>
            </a:r>
            <a:r>
              <a:rPr lang="en-US" dirty="0" smtClean="0"/>
              <a:t>matched monotonically to the abundance of galaxies ranked by stellar mass, </a:t>
            </a:r>
            <a:r>
              <a:rPr lang="en-US" b="1" dirty="0" err="1" smtClean="0"/>
              <a:t>Mgal</a:t>
            </a:r>
            <a:endParaRPr lang="en-US" dirty="0" smtClean="0"/>
          </a:p>
          <a:p>
            <a:endParaRPr lang="en-US" dirty="0" smtClean="0"/>
          </a:p>
          <a:p>
            <a:r>
              <a:rPr lang="en-US" dirty="0" smtClean="0"/>
              <a:t>The result of this exercise looks something like this.</a:t>
            </a:r>
            <a:r>
              <a:rPr lang="en-US" baseline="0" dirty="0" smtClean="0"/>
              <a:t> What you see here is the stellar mass of the galaxy and the </a:t>
            </a:r>
            <a:r>
              <a:rPr lang="en-US" baseline="0" dirty="0" err="1" smtClean="0"/>
              <a:t>virial</a:t>
            </a:r>
            <a:r>
              <a:rPr lang="en-US" baseline="0" dirty="0" smtClean="0"/>
              <a:t> mass of the halo. The price you pay for reconciling this two functions is this steep decline over the low mass end of the halos. You need your make your objects increasingly less efficient in forming stars in order to reconcile this steep low mass end of the mass function that is made naturally in the Lambda CDM. Now, we know that we can then somehow match the distribution of the stellar mass.</a:t>
            </a:r>
          </a:p>
          <a:p>
            <a:endParaRPr lang="en-US" dirty="0"/>
          </a:p>
        </p:txBody>
      </p:sp>
      <p:sp>
        <p:nvSpPr>
          <p:cNvPr id="4" name="Slide Number Placeholder 3"/>
          <p:cNvSpPr>
            <a:spLocks noGrp="1"/>
          </p:cNvSpPr>
          <p:nvPr>
            <p:ph type="sldNum" sz="quarter" idx="10"/>
          </p:nvPr>
        </p:nvSpPr>
        <p:spPr/>
        <p:txBody>
          <a:bodyPr/>
          <a:lstStyle/>
          <a:p>
            <a:fld id="{3A5C597A-9F9D-D242-B49E-A76E9DE341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DFFF2B41-D0C4-134D-AFEF-F3C419F60DEE}" type="datetimeFigureOut">
              <a:rPr lang="en-US" smtClean="0"/>
              <a:pPr/>
              <a:t>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FF2B41-D0C4-134D-AFEF-F3C419F60DEE}" type="datetimeFigureOut">
              <a:rPr lang="en-US" smtClean="0"/>
              <a:pPr/>
              <a:t>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FF2B41-D0C4-134D-AFEF-F3C419F60DEE}" type="datetimeFigureOut">
              <a:rPr lang="en-US" smtClean="0"/>
              <a:pPr/>
              <a:t>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FFF2B41-D0C4-134D-AFEF-F3C419F60DEE}" type="datetimeFigureOut">
              <a:rPr lang="en-US" smtClean="0"/>
              <a:pPr/>
              <a:t>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FFF2B41-D0C4-134D-AFEF-F3C419F60DEE}" type="datetimeFigureOut">
              <a:rPr lang="en-US" smtClean="0"/>
              <a:pPr/>
              <a:t>2/18/13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FFF2B41-D0C4-134D-AFEF-F3C419F60DEE}" type="datetimeFigureOut">
              <a:rPr lang="en-US" smtClean="0"/>
              <a:pPr/>
              <a:t>2/18/13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FFF2B41-D0C4-134D-AFEF-F3C419F60DEE}" type="datetimeFigureOut">
              <a:rPr lang="en-US" smtClean="0"/>
              <a:pPr/>
              <a:t>2/18/13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DFFF2B41-D0C4-134D-AFEF-F3C419F60DEE}" type="datetimeFigureOut">
              <a:rPr lang="en-US" smtClean="0"/>
              <a:pPr/>
              <a:t>2/18/13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F2B41-D0C4-134D-AFEF-F3C419F60DEE}" type="datetimeFigureOut">
              <a:rPr lang="en-US" smtClean="0"/>
              <a:pPr/>
              <a:t>2/18/13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FFF2B41-D0C4-134D-AFEF-F3C419F60DEE}" type="datetimeFigureOut">
              <a:rPr lang="en-US" smtClean="0"/>
              <a:pPr/>
              <a:t>2/18/13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FFF2B41-D0C4-134D-AFEF-F3C419F60DEE}" type="datetimeFigureOut">
              <a:rPr lang="en-US" smtClean="0"/>
              <a:pPr/>
              <a:t>2/18/13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E0686-C572-0140-9131-61E17B87CF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F2B41-D0C4-134D-AFEF-F3C419F60DEE}" type="datetimeFigureOut">
              <a:rPr lang="en-US" smtClean="0"/>
              <a:pPr/>
              <a:t>2/18/13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E0686-C572-0140-9131-61E17B87CF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video" Target="file://localhost/Users/mario/Movies/movie4.mp4" TargetMode="External"/><Relationship Id="rId2" Type="http://schemas.openxmlformats.org/officeDocument/2006/relationships/slideLayout" Target="../slideLayouts/slideLayout7.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Dwarf galaxies in the ΛCDM model</a:t>
            </a:r>
            <a:endParaRPr lang="en-US" dirty="0"/>
          </a:p>
        </p:txBody>
      </p:sp>
      <p:sp>
        <p:nvSpPr>
          <p:cNvPr id="3" name="TextBox 2"/>
          <p:cNvSpPr txBox="1"/>
          <p:nvPr/>
        </p:nvSpPr>
        <p:spPr>
          <a:xfrm>
            <a:off x="668836" y="1749718"/>
            <a:ext cx="7844064" cy="4893647"/>
          </a:xfrm>
          <a:prstGeom prst="rect">
            <a:avLst/>
          </a:prstGeom>
          <a:noFill/>
        </p:spPr>
        <p:txBody>
          <a:bodyPr wrap="none" rtlCol="0">
            <a:spAutoFit/>
          </a:bodyPr>
          <a:lstStyle/>
          <a:p>
            <a:pPr algn="ctr"/>
            <a:endParaRPr lang="en-US" sz="2400" dirty="0" smtClean="0"/>
          </a:p>
          <a:p>
            <a:pPr algn="ctr"/>
            <a:r>
              <a:rPr lang="en-US" sz="2400" dirty="0" smtClean="0"/>
              <a:t>Mario G. Abadi</a:t>
            </a:r>
          </a:p>
          <a:p>
            <a:pPr algn="ctr"/>
            <a:r>
              <a:rPr lang="en-US" sz="2400" dirty="0" err="1" smtClean="0"/>
              <a:t>Observatorio</a:t>
            </a:r>
            <a:r>
              <a:rPr lang="en-US" sz="2400" dirty="0" smtClean="0"/>
              <a:t> </a:t>
            </a:r>
            <a:r>
              <a:rPr lang="en-US" sz="2400" dirty="0" err="1" smtClean="0"/>
              <a:t>Astronómico</a:t>
            </a:r>
            <a:r>
              <a:rPr lang="en-US" sz="2400" dirty="0" smtClean="0"/>
              <a:t> </a:t>
            </a:r>
          </a:p>
          <a:p>
            <a:pPr algn="ctr"/>
            <a:r>
              <a:rPr lang="en-US" sz="2400" dirty="0" smtClean="0"/>
              <a:t>Universidad Nacional de Córdoba (UNC) </a:t>
            </a:r>
          </a:p>
          <a:p>
            <a:pPr algn="ctr"/>
            <a:r>
              <a:rPr lang="en-US" sz="2400" dirty="0" err="1" smtClean="0"/>
              <a:t>Instituto</a:t>
            </a:r>
            <a:r>
              <a:rPr lang="en-US" sz="2400" dirty="0" smtClean="0"/>
              <a:t> de </a:t>
            </a:r>
            <a:r>
              <a:rPr lang="en-US" sz="2400" dirty="0" err="1" smtClean="0"/>
              <a:t>Astronomía</a:t>
            </a:r>
            <a:r>
              <a:rPr lang="en-US" sz="2400" dirty="0" smtClean="0"/>
              <a:t> </a:t>
            </a:r>
            <a:r>
              <a:rPr lang="en-US" sz="2400" dirty="0" err="1" smtClean="0"/>
              <a:t>Teórica</a:t>
            </a:r>
            <a:r>
              <a:rPr lang="en-US" sz="2400" dirty="0" smtClean="0"/>
              <a:t> </a:t>
            </a:r>
            <a:r>
              <a:rPr lang="en-US" sz="2400" dirty="0" err="1" smtClean="0"/>
              <a:t>y</a:t>
            </a:r>
            <a:r>
              <a:rPr lang="en-US" sz="2400" dirty="0" smtClean="0"/>
              <a:t> Experimental CONICET-UNC</a:t>
            </a:r>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smtClean="0"/>
          </a:p>
          <a:p>
            <a:pPr algn="ctr"/>
            <a:r>
              <a:rPr lang="en-US" sz="2400" dirty="0" smtClean="0"/>
              <a:t>February 4-7 , 2013</a:t>
            </a:r>
          </a:p>
          <a:p>
            <a:pPr algn="ctr"/>
            <a:r>
              <a:rPr lang="en-US" sz="2400" dirty="0" smtClean="0"/>
              <a:t>Cosmology, Large Scale Structure and First Object</a:t>
            </a:r>
          </a:p>
          <a:p>
            <a:pPr algn="ctr"/>
            <a:r>
              <a:rPr lang="en-US" sz="2400" dirty="0" smtClean="0"/>
              <a:t>USP Conference, Sao Paulo, Brazil</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Galaxy Stellar Mass </a:t>
            </a:r>
            <a:r>
              <a:rPr lang="en-US" dirty="0" err="1" smtClean="0"/>
              <a:t>vs</a:t>
            </a:r>
            <a:r>
              <a:rPr lang="en-US" dirty="0" smtClean="0"/>
              <a:t> Halo Mass</a:t>
            </a:r>
            <a:endParaRPr lang="en-US" dirty="0"/>
          </a:p>
        </p:txBody>
      </p:sp>
      <p:pic>
        <p:nvPicPr>
          <p:cNvPr id="9" name="Content Placeholder 8" descr="paramario.png"/>
          <p:cNvPicPr>
            <a:picLocks noGrp="1" noChangeAspect="1"/>
          </p:cNvPicPr>
          <p:nvPr>
            <p:ph idx="4294967295"/>
          </p:nvPr>
        </p:nvPicPr>
        <p:blipFill>
          <a:blip r:embed="rId3"/>
          <a:srcRect l="-40915" r="-40915"/>
          <a:stretch>
            <a:fillRect/>
          </a:stretch>
        </p:blipFill>
        <p:spPr>
          <a:xfrm>
            <a:off x="-1598400" y="1720850"/>
            <a:ext cx="8229600" cy="4525963"/>
          </a:xfrm>
        </p:spPr>
      </p:pic>
      <p:sp>
        <p:nvSpPr>
          <p:cNvPr id="8" name="Rectangle 7"/>
          <p:cNvSpPr/>
          <p:nvPr/>
        </p:nvSpPr>
        <p:spPr>
          <a:xfrm>
            <a:off x="5870090" y="1968999"/>
            <a:ext cx="3273910" cy="2308324"/>
          </a:xfrm>
          <a:prstGeom prst="rect">
            <a:avLst/>
          </a:prstGeom>
        </p:spPr>
        <p:txBody>
          <a:bodyPr wrap="square">
            <a:spAutoFit/>
          </a:bodyPr>
          <a:lstStyle/>
          <a:p>
            <a:r>
              <a:rPr lang="en-US" dirty="0" smtClean="0"/>
              <a:t>Very steep relation at the low halo mass end</a:t>
            </a:r>
          </a:p>
          <a:p>
            <a:endParaRPr lang="en-US" dirty="0" smtClean="0"/>
          </a:p>
          <a:p>
            <a:r>
              <a:rPr lang="en-US" dirty="0" smtClean="0"/>
              <a:t>Essentially no galaxies with </a:t>
            </a:r>
            <a:r>
              <a:rPr lang="en-US" dirty="0" err="1" smtClean="0"/>
              <a:t>Mgal</a:t>
            </a:r>
            <a:r>
              <a:rPr lang="en-US" dirty="0" smtClean="0"/>
              <a:t>&gt;10^6 </a:t>
            </a:r>
            <a:r>
              <a:rPr lang="en-US" dirty="0" err="1" smtClean="0"/>
              <a:t>Msolar</a:t>
            </a:r>
            <a:r>
              <a:rPr lang="en-US" dirty="0" smtClean="0"/>
              <a:t> should form in halos with mass below a threshold of 10^10 </a:t>
            </a:r>
            <a:r>
              <a:rPr lang="en-US" dirty="0" err="1" smtClean="0"/>
              <a:t>Msolar</a:t>
            </a:r>
            <a:r>
              <a:rPr lang="en-US" b="1" dirty="0" smtClean="0"/>
              <a:t> </a:t>
            </a:r>
          </a:p>
          <a:p>
            <a:endParaRPr lang="en-US" b="1" dirty="0" smtClean="0"/>
          </a:p>
        </p:txBody>
      </p:sp>
      <p:sp>
        <p:nvSpPr>
          <p:cNvPr id="13" name="TextBox 12"/>
          <p:cNvSpPr txBox="1"/>
          <p:nvPr/>
        </p:nvSpPr>
        <p:spPr>
          <a:xfrm>
            <a:off x="1323999" y="6304002"/>
            <a:ext cx="2726077" cy="369332"/>
          </a:xfrm>
          <a:prstGeom prst="rect">
            <a:avLst/>
          </a:prstGeom>
          <a:noFill/>
        </p:spPr>
        <p:txBody>
          <a:bodyPr wrap="none" rtlCol="0">
            <a:spAutoFit/>
          </a:bodyPr>
          <a:lstStyle/>
          <a:p>
            <a:r>
              <a:rPr lang="en-US" dirty="0" smtClean="0"/>
              <a:t>Log Dark Matter Halo Mass</a:t>
            </a:r>
            <a:endParaRPr lang="en-US" dirty="0"/>
          </a:p>
        </p:txBody>
      </p:sp>
      <p:sp>
        <p:nvSpPr>
          <p:cNvPr id="14" name="TextBox 13"/>
          <p:cNvSpPr txBox="1"/>
          <p:nvPr/>
        </p:nvSpPr>
        <p:spPr>
          <a:xfrm rot="16200000">
            <a:off x="-1287014" y="3563246"/>
            <a:ext cx="2868187" cy="369332"/>
          </a:xfrm>
          <a:prstGeom prst="rect">
            <a:avLst/>
          </a:prstGeom>
          <a:noFill/>
        </p:spPr>
        <p:txBody>
          <a:bodyPr wrap="square" rtlCol="0">
            <a:spAutoFit/>
          </a:bodyPr>
          <a:lstStyle/>
          <a:p>
            <a:pPr algn="ctr"/>
            <a:r>
              <a:rPr lang="en-US" dirty="0" smtClean="0"/>
              <a:t>Log Stellar Mass [</a:t>
            </a:r>
            <a:r>
              <a:rPr lang="en-US" dirty="0" err="1" smtClean="0"/>
              <a:t>Msolar</a:t>
            </a:r>
            <a:r>
              <a:rPr lang="en-US" dirty="0" smtClean="0"/>
              <a:t>]</a:t>
            </a:r>
            <a:endParaRPr lang="en-US" dirty="0"/>
          </a:p>
        </p:txBody>
      </p:sp>
      <p:sp>
        <p:nvSpPr>
          <p:cNvPr id="15" name="TextBox 14"/>
          <p:cNvSpPr txBox="1"/>
          <p:nvPr/>
        </p:nvSpPr>
        <p:spPr>
          <a:xfrm>
            <a:off x="2311874" y="4812674"/>
            <a:ext cx="2181907" cy="646331"/>
          </a:xfrm>
          <a:prstGeom prst="rect">
            <a:avLst/>
          </a:prstGeom>
          <a:noFill/>
        </p:spPr>
        <p:txBody>
          <a:bodyPr wrap="none" rtlCol="0">
            <a:spAutoFit/>
          </a:bodyPr>
          <a:lstStyle/>
          <a:p>
            <a:r>
              <a:rPr lang="en-US" dirty="0" smtClean="0"/>
              <a:t>Abundance Matching</a:t>
            </a:r>
          </a:p>
          <a:p>
            <a:r>
              <a:rPr lang="en-US" dirty="0" err="1" smtClean="0"/>
              <a:t>Guo</a:t>
            </a:r>
            <a:r>
              <a:rPr lang="en-US" dirty="0" smtClean="0"/>
              <a:t> et al 2010</a:t>
            </a:r>
            <a:endParaRPr lang="en-US" dirty="0"/>
          </a:p>
        </p:txBody>
      </p:sp>
      <p:sp>
        <p:nvSpPr>
          <p:cNvPr id="16" name="TextBox 15"/>
          <p:cNvSpPr txBox="1"/>
          <p:nvPr/>
        </p:nvSpPr>
        <p:spPr>
          <a:xfrm>
            <a:off x="853804" y="2038844"/>
            <a:ext cx="2021181" cy="646331"/>
          </a:xfrm>
          <a:prstGeom prst="rect">
            <a:avLst/>
          </a:prstGeom>
          <a:noFill/>
        </p:spPr>
        <p:txBody>
          <a:bodyPr wrap="none" rtlCol="0">
            <a:spAutoFit/>
          </a:bodyPr>
          <a:lstStyle/>
          <a:p>
            <a:r>
              <a:rPr lang="en-US" dirty="0" smtClean="0"/>
              <a:t>Universal Baryon </a:t>
            </a:r>
          </a:p>
          <a:p>
            <a:r>
              <a:rPr lang="en-US" dirty="0" smtClean="0"/>
              <a:t>Fraction fbar~0.171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3" descr="Screen shot 2012-10-31 at 4.34.14 PM.png"/>
          <p:cNvPicPr>
            <a:picLocks noChangeAspect="1"/>
          </p:cNvPicPr>
          <p:nvPr/>
        </p:nvPicPr>
        <p:blipFill>
          <a:blip r:embed="rId3">
            <a:alphaModFix/>
          </a:blip>
          <a:srcRect l="-41445" r="-41445"/>
          <a:stretch>
            <a:fillRect/>
          </a:stretch>
        </p:blipFill>
        <p:spPr>
          <a:xfrm>
            <a:off x="-1959479" y="1770608"/>
            <a:ext cx="8820608" cy="4525200"/>
          </a:xfrm>
          <a:prstGeom prst="rect">
            <a:avLst/>
          </a:prstGeom>
        </p:spPr>
      </p:pic>
      <p:sp>
        <p:nvSpPr>
          <p:cNvPr id="2" name="Title 1"/>
          <p:cNvSpPr>
            <a:spLocks noGrp="1"/>
          </p:cNvSpPr>
          <p:nvPr>
            <p:ph type="title"/>
          </p:nvPr>
        </p:nvSpPr>
        <p:spPr/>
        <p:txBody>
          <a:bodyPr/>
          <a:lstStyle/>
          <a:p>
            <a:r>
              <a:rPr lang="en-US" dirty="0" smtClean="0"/>
              <a:t>Galaxy Stellar Mass </a:t>
            </a:r>
            <a:r>
              <a:rPr lang="en-US" dirty="0" err="1" smtClean="0"/>
              <a:t>vs</a:t>
            </a:r>
            <a:r>
              <a:rPr lang="en-US" dirty="0" smtClean="0"/>
              <a:t> Halo Mass</a:t>
            </a:r>
            <a:endParaRPr lang="en-US" dirty="0"/>
          </a:p>
        </p:txBody>
      </p:sp>
      <p:sp>
        <p:nvSpPr>
          <p:cNvPr id="6" name="Rectangle 5"/>
          <p:cNvSpPr/>
          <p:nvPr/>
        </p:nvSpPr>
        <p:spPr>
          <a:xfrm>
            <a:off x="5870090" y="1720840"/>
            <a:ext cx="3273910" cy="3693319"/>
          </a:xfrm>
          <a:prstGeom prst="rect">
            <a:avLst/>
          </a:prstGeom>
        </p:spPr>
        <p:txBody>
          <a:bodyPr wrap="square">
            <a:spAutoFit/>
          </a:bodyPr>
          <a:lstStyle/>
          <a:p>
            <a:r>
              <a:rPr lang="en-US" dirty="0" smtClean="0"/>
              <a:t>More sophisticated semi-analytic models of galaxy formation (</a:t>
            </a:r>
            <a:r>
              <a:rPr lang="en-US" dirty="0" err="1" smtClean="0"/>
              <a:t>Guo</a:t>
            </a:r>
            <a:r>
              <a:rPr lang="en-US" dirty="0" smtClean="0"/>
              <a:t> et al. 2011, </a:t>
            </a:r>
            <a:r>
              <a:rPr lang="en-US" dirty="0" smtClean="0">
                <a:solidFill>
                  <a:srgbClr val="008000"/>
                </a:solidFill>
              </a:rPr>
              <a:t>green triangles</a:t>
            </a:r>
            <a:r>
              <a:rPr lang="en-US" dirty="0" smtClean="0"/>
              <a:t>) also show very similar results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Are this masses consistent with masses estimated from kinematic data? </a:t>
            </a:r>
          </a:p>
        </p:txBody>
      </p:sp>
      <p:sp>
        <p:nvSpPr>
          <p:cNvPr id="9" name="TextBox 8"/>
          <p:cNvSpPr txBox="1"/>
          <p:nvPr/>
        </p:nvSpPr>
        <p:spPr>
          <a:xfrm>
            <a:off x="1323999" y="6304002"/>
            <a:ext cx="2726077" cy="369332"/>
          </a:xfrm>
          <a:prstGeom prst="rect">
            <a:avLst/>
          </a:prstGeom>
          <a:noFill/>
        </p:spPr>
        <p:txBody>
          <a:bodyPr wrap="none" rtlCol="0">
            <a:spAutoFit/>
          </a:bodyPr>
          <a:lstStyle/>
          <a:p>
            <a:r>
              <a:rPr lang="en-US" dirty="0" smtClean="0"/>
              <a:t>Log Dark Matter Halo Mass</a:t>
            </a:r>
            <a:endParaRPr lang="en-US" dirty="0"/>
          </a:p>
        </p:txBody>
      </p:sp>
      <p:sp>
        <p:nvSpPr>
          <p:cNvPr id="12" name="TextBox 11"/>
          <p:cNvSpPr txBox="1"/>
          <p:nvPr/>
        </p:nvSpPr>
        <p:spPr>
          <a:xfrm rot="16200000">
            <a:off x="-1287014" y="3563246"/>
            <a:ext cx="2868187" cy="369332"/>
          </a:xfrm>
          <a:prstGeom prst="rect">
            <a:avLst/>
          </a:prstGeom>
          <a:noFill/>
        </p:spPr>
        <p:txBody>
          <a:bodyPr wrap="square" rtlCol="0">
            <a:spAutoFit/>
          </a:bodyPr>
          <a:lstStyle/>
          <a:p>
            <a:pPr algn="ctr"/>
            <a:r>
              <a:rPr lang="en-US" dirty="0" smtClean="0"/>
              <a:t>Log Stellar Mass [</a:t>
            </a:r>
            <a:r>
              <a:rPr lang="en-US" dirty="0" err="1" smtClean="0"/>
              <a:t>Msolar</a:t>
            </a:r>
            <a:r>
              <a:rPr lang="en-US" dirty="0" smtClean="0"/>
              <a:t>]</a:t>
            </a:r>
            <a:endParaRPr lang="en-US" dirty="0"/>
          </a:p>
        </p:txBody>
      </p:sp>
      <p:sp>
        <p:nvSpPr>
          <p:cNvPr id="13" name="TextBox 12"/>
          <p:cNvSpPr txBox="1"/>
          <p:nvPr/>
        </p:nvSpPr>
        <p:spPr>
          <a:xfrm>
            <a:off x="853804" y="2038844"/>
            <a:ext cx="2021181" cy="646331"/>
          </a:xfrm>
          <a:prstGeom prst="rect">
            <a:avLst/>
          </a:prstGeom>
          <a:noFill/>
        </p:spPr>
        <p:txBody>
          <a:bodyPr wrap="none" rtlCol="0">
            <a:spAutoFit/>
          </a:bodyPr>
          <a:lstStyle/>
          <a:p>
            <a:r>
              <a:rPr lang="en-US" dirty="0" smtClean="0"/>
              <a:t>Universal Baryon </a:t>
            </a:r>
          </a:p>
          <a:p>
            <a:r>
              <a:rPr lang="en-US" dirty="0" smtClean="0"/>
              <a:t>Fraction fbar~0.171</a:t>
            </a:r>
            <a:endParaRPr lang="en-US" dirty="0"/>
          </a:p>
        </p:txBody>
      </p:sp>
      <p:sp>
        <p:nvSpPr>
          <p:cNvPr id="14" name="TextBox 13"/>
          <p:cNvSpPr txBox="1"/>
          <p:nvPr/>
        </p:nvSpPr>
        <p:spPr>
          <a:xfrm>
            <a:off x="2311874" y="4812674"/>
            <a:ext cx="2181907" cy="646331"/>
          </a:xfrm>
          <a:prstGeom prst="rect">
            <a:avLst/>
          </a:prstGeom>
          <a:noFill/>
        </p:spPr>
        <p:txBody>
          <a:bodyPr wrap="none" rtlCol="0">
            <a:spAutoFit/>
          </a:bodyPr>
          <a:lstStyle/>
          <a:p>
            <a:r>
              <a:rPr lang="en-US" dirty="0" smtClean="0"/>
              <a:t>Abundance Matching</a:t>
            </a:r>
          </a:p>
          <a:p>
            <a:r>
              <a:rPr lang="en-US" dirty="0" err="1" smtClean="0"/>
              <a:t>Guo</a:t>
            </a:r>
            <a:r>
              <a:rPr lang="en-US" dirty="0" smtClean="0"/>
              <a:t> et al 2010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Content Placeholder 8" descr="paramario.png"/>
          <p:cNvPicPr>
            <a:picLocks noChangeAspect="1"/>
          </p:cNvPicPr>
          <p:nvPr/>
        </p:nvPicPr>
        <p:blipFill>
          <a:blip r:embed="rId3"/>
          <a:srcRect l="-40915" r="-40915"/>
          <a:stretch>
            <a:fillRect/>
          </a:stretch>
        </p:blipFill>
        <p:spPr>
          <a:xfrm>
            <a:off x="-1598400" y="1720850"/>
            <a:ext cx="8229600" cy="4525963"/>
          </a:xfrm>
          <a:prstGeom prst="rect">
            <a:avLst/>
          </a:prstGeom>
        </p:spPr>
      </p:pic>
      <p:sp>
        <p:nvSpPr>
          <p:cNvPr id="2" name="Title 1"/>
          <p:cNvSpPr>
            <a:spLocks noGrp="1"/>
          </p:cNvSpPr>
          <p:nvPr>
            <p:ph type="title"/>
          </p:nvPr>
        </p:nvSpPr>
        <p:spPr/>
        <p:txBody>
          <a:bodyPr/>
          <a:lstStyle/>
          <a:p>
            <a:r>
              <a:rPr lang="en-US" dirty="0" smtClean="0"/>
              <a:t>Galaxy Stellar Mass </a:t>
            </a:r>
            <a:r>
              <a:rPr lang="en-US" dirty="0" err="1" smtClean="0"/>
              <a:t>vs</a:t>
            </a:r>
            <a:r>
              <a:rPr lang="en-US" dirty="0" smtClean="0"/>
              <a:t> Halo Mass</a:t>
            </a:r>
            <a:endParaRPr lang="en-US" dirty="0"/>
          </a:p>
        </p:txBody>
      </p:sp>
      <p:sp>
        <p:nvSpPr>
          <p:cNvPr id="10" name="TextBox 9"/>
          <p:cNvSpPr txBox="1"/>
          <p:nvPr/>
        </p:nvSpPr>
        <p:spPr>
          <a:xfrm>
            <a:off x="2311874" y="4812674"/>
            <a:ext cx="2181907" cy="646331"/>
          </a:xfrm>
          <a:prstGeom prst="rect">
            <a:avLst/>
          </a:prstGeom>
          <a:noFill/>
        </p:spPr>
        <p:txBody>
          <a:bodyPr wrap="none" rtlCol="0">
            <a:spAutoFit/>
          </a:bodyPr>
          <a:lstStyle/>
          <a:p>
            <a:r>
              <a:rPr lang="en-US" dirty="0" smtClean="0"/>
              <a:t>Abundance Matching</a:t>
            </a:r>
          </a:p>
          <a:p>
            <a:r>
              <a:rPr lang="en-US" dirty="0" err="1" smtClean="0"/>
              <a:t>Guo</a:t>
            </a:r>
            <a:r>
              <a:rPr lang="en-US" dirty="0" smtClean="0"/>
              <a:t> et al 2011</a:t>
            </a:r>
            <a:endParaRPr lang="en-US" dirty="0"/>
          </a:p>
        </p:txBody>
      </p:sp>
      <p:sp>
        <p:nvSpPr>
          <p:cNvPr id="8" name="TextBox 7"/>
          <p:cNvSpPr txBox="1"/>
          <p:nvPr/>
        </p:nvSpPr>
        <p:spPr>
          <a:xfrm>
            <a:off x="1323999" y="6304002"/>
            <a:ext cx="2726077" cy="369332"/>
          </a:xfrm>
          <a:prstGeom prst="rect">
            <a:avLst/>
          </a:prstGeom>
          <a:noFill/>
        </p:spPr>
        <p:txBody>
          <a:bodyPr wrap="none" rtlCol="0">
            <a:spAutoFit/>
          </a:bodyPr>
          <a:lstStyle/>
          <a:p>
            <a:r>
              <a:rPr lang="en-US" dirty="0" smtClean="0"/>
              <a:t>Log Dark Matter Halo Mass</a:t>
            </a:r>
            <a:endParaRPr lang="en-US" dirty="0"/>
          </a:p>
        </p:txBody>
      </p:sp>
      <p:sp>
        <p:nvSpPr>
          <p:cNvPr id="11" name="TextBox 10"/>
          <p:cNvSpPr txBox="1"/>
          <p:nvPr/>
        </p:nvSpPr>
        <p:spPr>
          <a:xfrm rot="16200000">
            <a:off x="-1287014" y="3563246"/>
            <a:ext cx="2868187" cy="369332"/>
          </a:xfrm>
          <a:prstGeom prst="rect">
            <a:avLst/>
          </a:prstGeom>
          <a:noFill/>
        </p:spPr>
        <p:txBody>
          <a:bodyPr wrap="square" rtlCol="0">
            <a:spAutoFit/>
          </a:bodyPr>
          <a:lstStyle/>
          <a:p>
            <a:pPr algn="ctr"/>
            <a:r>
              <a:rPr lang="en-US" dirty="0" smtClean="0"/>
              <a:t>Log Stellar Mass [</a:t>
            </a:r>
            <a:r>
              <a:rPr lang="en-US" dirty="0" err="1" smtClean="0"/>
              <a:t>Msolar</a:t>
            </a:r>
            <a:r>
              <a:rPr lang="en-US" dirty="0" smtClean="0"/>
              <a:t>]</a:t>
            </a:r>
            <a:endParaRPr lang="en-US" dirty="0"/>
          </a:p>
        </p:txBody>
      </p:sp>
      <p:sp>
        <p:nvSpPr>
          <p:cNvPr id="17" name="TextBox 16"/>
          <p:cNvSpPr txBox="1"/>
          <p:nvPr/>
        </p:nvSpPr>
        <p:spPr>
          <a:xfrm>
            <a:off x="5866987" y="2070380"/>
            <a:ext cx="2819813" cy="3970318"/>
          </a:xfrm>
          <a:prstGeom prst="rect">
            <a:avLst/>
          </a:prstGeom>
          <a:noFill/>
        </p:spPr>
        <p:txBody>
          <a:bodyPr wrap="square" rtlCol="0">
            <a:spAutoFit/>
          </a:bodyPr>
          <a:lstStyle/>
          <a:p>
            <a:r>
              <a:rPr lang="en-US" dirty="0" smtClean="0"/>
              <a:t>Milky Way galaxy </a:t>
            </a:r>
          </a:p>
          <a:p>
            <a:r>
              <a:rPr lang="en-US" dirty="0" smtClean="0"/>
              <a:t>Stellar mass ~5x10^Msolar</a:t>
            </a:r>
          </a:p>
          <a:p>
            <a:r>
              <a:rPr lang="en-US" dirty="0" smtClean="0"/>
              <a:t>Dark matter halo mass ~1.5x10^12 </a:t>
            </a:r>
            <a:r>
              <a:rPr lang="en-US" dirty="0" err="1" smtClean="0"/>
              <a:t>Msolar</a:t>
            </a:r>
            <a:endParaRPr lang="en-US" dirty="0" smtClean="0"/>
          </a:p>
          <a:p>
            <a:endParaRPr lang="en-US" dirty="0" smtClean="0"/>
          </a:p>
          <a:p>
            <a:endParaRPr lang="en-US" dirty="0" smtClean="0"/>
          </a:p>
          <a:p>
            <a:r>
              <a:rPr lang="en-US" dirty="0" smtClean="0"/>
              <a:t>Milky Way </a:t>
            </a:r>
            <a:r>
              <a:rPr lang="en-US" dirty="0" err="1" smtClean="0"/>
              <a:t>dSphs</a:t>
            </a:r>
            <a:r>
              <a:rPr lang="en-US" dirty="0" smtClean="0"/>
              <a:t> (</a:t>
            </a:r>
            <a:r>
              <a:rPr lang="en-US" dirty="0" err="1" smtClean="0"/>
              <a:t>Boylan-Kolchin</a:t>
            </a:r>
            <a:r>
              <a:rPr lang="en-US" dirty="0" smtClean="0"/>
              <a:t> 2011a,b)</a:t>
            </a:r>
          </a:p>
          <a:p>
            <a:endParaRPr lang="en-US" dirty="0" smtClean="0"/>
          </a:p>
          <a:p>
            <a:endParaRPr lang="en-US" dirty="0" smtClean="0"/>
          </a:p>
          <a:p>
            <a:r>
              <a:rPr lang="en-US" dirty="0" smtClean="0"/>
              <a:t>Isolated dwarfs HI, tidal interactions negligible  and more extended rotation curves </a:t>
            </a:r>
          </a:p>
        </p:txBody>
      </p:sp>
      <p:sp>
        <p:nvSpPr>
          <p:cNvPr id="25" name="Oval 24"/>
          <p:cNvSpPr>
            <a:spLocks noChangeAspect="1"/>
          </p:cNvSpPr>
          <p:nvPr/>
        </p:nvSpPr>
        <p:spPr>
          <a:xfrm>
            <a:off x="3798592" y="2197308"/>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411684" y="2423382"/>
            <a:ext cx="1159292" cy="369332"/>
          </a:xfrm>
          <a:prstGeom prst="rect">
            <a:avLst/>
          </a:prstGeom>
          <a:noFill/>
        </p:spPr>
        <p:txBody>
          <a:bodyPr wrap="none" rtlCol="0">
            <a:spAutoFit/>
          </a:bodyPr>
          <a:lstStyle/>
          <a:p>
            <a:r>
              <a:rPr lang="en-US" dirty="0" smtClean="0"/>
              <a:t>Milky Way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Dwarfs: UGC7559 &amp; SDIG</a:t>
            </a:r>
            <a:endParaRPr lang="en-US" dirty="0"/>
          </a:p>
        </p:txBody>
      </p:sp>
      <p:pic>
        <p:nvPicPr>
          <p:cNvPr id="3" name="Picture 2" descr="Screen shot 2012-11-17 at 9.01.53 PM.png"/>
          <p:cNvPicPr>
            <a:picLocks noChangeAspect="1"/>
          </p:cNvPicPr>
          <p:nvPr/>
        </p:nvPicPr>
        <p:blipFill>
          <a:blip r:embed="rId3"/>
          <a:stretch>
            <a:fillRect/>
          </a:stretch>
        </p:blipFill>
        <p:spPr>
          <a:xfrm>
            <a:off x="347808" y="1680018"/>
            <a:ext cx="4429125" cy="4562475"/>
          </a:xfrm>
          <a:prstGeom prst="rect">
            <a:avLst/>
          </a:prstGeom>
        </p:spPr>
      </p:pic>
      <p:pic>
        <p:nvPicPr>
          <p:cNvPr id="5" name="Picture 4" descr="Screen shot 2012-11-17 at 9.02.30 PM.png"/>
          <p:cNvPicPr>
            <a:picLocks noChangeAspect="1"/>
          </p:cNvPicPr>
          <p:nvPr/>
        </p:nvPicPr>
        <p:blipFill>
          <a:blip r:embed="rId4">
            <a:alphaModFix/>
          </a:blip>
          <a:stretch>
            <a:fillRect/>
          </a:stretch>
        </p:blipFill>
        <p:spPr>
          <a:xfrm>
            <a:off x="4651881" y="1621758"/>
            <a:ext cx="4467225" cy="4648200"/>
          </a:xfrm>
          <a:prstGeom prst="rect">
            <a:avLst/>
          </a:prstGeom>
        </p:spPr>
      </p:pic>
      <p:sp>
        <p:nvSpPr>
          <p:cNvPr id="7" name="TextBox 6"/>
          <p:cNvSpPr txBox="1"/>
          <p:nvPr/>
        </p:nvSpPr>
        <p:spPr>
          <a:xfrm>
            <a:off x="7266653" y="6467103"/>
            <a:ext cx="1852453" cy="369332"/>
          </a:xfrm>
          <a:prstGeom prst="rect">
            <a:avLst/>
          </a:prstGeom>
          <a:noFill/>
        </p:spPr>
        <p:txBody>
          <a:bodyPr wrap="none" rtlCol="0">
            <a:spAutoFit/>
          </a:bodyPr>
          <a:lstStyle/>
          <a:p>
            <a:r>
              <a:rPr lang="en-US" dirty="0" err="1" smtClean="0"/>
              <a:t>Ferrero</a:t>
            </a:r>
            <a:r>
              <a:rPr lang="en-US" dirty="0" smtClean="0"/>
              <a:t> et al 2012</a:t>
            </a:r>
            <a:endParaRPr lang="en-US" dirty="0"/>
          </a:p>
        </p:txBody>
      </p:sp>
      <p:sp>
        <p:nvSpPr>
          <p:cNvPr id="6" name="TextBox 5"/>
          <p:cNvSpPr txBox="1"/>
          <p:nvPr/>
        </p:nvSpPr>
        <p:spPr>
          <a:xfrm>
            <a:off x="3359881" y="1495352"/>
            <a:ext cx="3268443" cy="369332"/>
          </a:xfrm>
          <a:prstGeom prst="rect">
            <a:avLst/>
          </a:prstGeom>
          <a:noFill/>
        </p:spPr>
        <p:txBody>
          <a:bodyPr wrap="none" rtlCol="0">
            <a:spAutoFit/>
          </a:bodyPr>
          <a:lstStyle/>
          <a:p>
            <a:r>
              <a:rPr lang="en-US" dirty="0" smtClean="0"/>
              <a:t>Abundance matching prediction</a:t>
            </a:r>
            <a:endParaRPr lang="en-US" dirty="0"/>
          </a:p>
        </p:txBody>
      </p:sp>
      <p:cxnSp>
        <p:nvCxnSpPr>
          <p:cNvPr id="9" name="Straight Arrow Connector 8"/>
          <p:cNvCxnSpPr/>
          <p:nvPr/>
        </p:nvCxnSpPr>
        <p:spPr>
          <a:xfrm rot="10800000" flipV="1">
            <a:off x="3850106" y="1864684"/>
            <a:ext cx="467895" cy="4079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668211" y="1864684"/>
            <a:ext cx="2753894" cy="6886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24093" y="6282437"/>
            <a:ext cx="2621230" cy="369332"/>
          </a:xfrm>
          <a:prstGeom prst="rect">
            <a:avLst/>
          </a:prstGeom>
          <a:noFill/>
        </p:spPr>
        <p:txBody>
          <a:bodyPr wrap="none" rtlCol="0">
            <a:spAutoFit/>
          </a:bodyPr>
          <a:lstStyle/>
          <a:p>
            <a:r>
              <a:rPr lang="en-US" dirty="0" smtClean="0"/>
              <a:t>Observed Rotation Curves </a:t>
            </a:r>
            <a:endParaRPr lang="en-US" dirty="0"/>
          </a:p>
        </p:txBody>
      </p:sp>
      <p:cxnSp>
        <p:nvCxnSpPr>
          <p:cNvPr id="15" name="Straight Arrow Connector 14"/>
          <p:cNvCxnSpPr/>
          <p:nvPr/>
        </p:nvCxnSpPr>
        <p:spPr>
          <a:xfrm rot="16200000" flipV="1">
            <a:off x="2395062" y="4333656"/>
            <a:ext cx="3074907" cy="797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H="1" flipV="1">
            <a:off x="5205711" y="4847344"/>
            <a:ext cx="1885117" cy="960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Dwarf </a:t>
            </a:r>
            <a:r>
              <a:rPr lang="en-US" dirty="0" err="1" smtClean="0"/>
              <a:t>Spheroidals</a:t>
            </a:r>
            <a:r>
              <a:rPr lang="en-US" dirty="0" smtClean="0"/>
              <a:t> of the Milky Way</a:t>
            </a:r>
            <a:endParaRPr lang="en-US" dirty="0"/>
          </a:p>
        </p:txBody>
      </p:sp>
      <p:pic>
        <p:nvPicPr>
          <p:cNvPr id="5" name="Picture 4" descr="Screen shot 2012-11-17 at 8.25.30 PM.png"/>
          <p:cNvPicPr>
            <a:picLocks noChangeAspect="1"/>
          </p:cNvPicPr>
          <p:nvPr/>
        </p:nvPicPr>
        <p:blipFill>
          <a:blip r:embed="rId3"/>
          <a:stretch>
            <a:fillRect/>
          </a:stretch>
        </p:blipFill>
        <p:spPr>
          <a:xfrm>
            <a:off x="0" y="1417638"/>
            <a:ext cx="5448771" cy="5440362"/>
          </a:xfrm>
          <a:prstGeom prst="rect">
            <a:avLst/>
          </a:prstGeom>
        </p:spPr>
      </p:pic>
      <p:sp>
        <p:nvSpPr>
          <p:cNvPr id="6" name="TextBox 5"/>
          <p:cNvSpPr txBox="1"/>
          <p:nvPr/>
        </p:nvSpPr>
        <p:spPr>
          <a:xfrm>
            <a:off x="5448771" y="1618774"/>
            <a:ext cx="3695229" cy="3693319"/>
          </a:xfrm>
          <a:prstGeom prst="rect">
            <a:avLst/>
          </a:prstGeom>
          <a:noFill/>
        </p:spPr>
        <p:txBody>
          <a:bodyPr wrap="square" rtlCol="0">
            <a:spAutoFit/>
          </a:bodyPr>
          <a:lstStyle/>
          <a:p>
            <a:r>
              <a:rPr lang="en-US" dirty="0" smtClean="0"/>
              <a:t>Dwarf </a:t>
            </a:r>
            <a:r>
              <a:rPr lang="en-US" dirty="0" err="1" smtClean="0"/>
              <a:t>spheroidal</a:t>
            </a:r>
            <a:r>
              <a:rPr lang="en-US" dirty="0" smtClean="0"/>
              <a:t> satellites of the Milky Way seems to live in halos with 12 km/</a:t>
            </a:r>
            <a:r>
              <a:rPr lang="en-US" dirty="0" err="1" smtClean="0"/>
              <a:t>s</a:t>
            </a:r>
            <a:r>
              <a:rPr lang="en-US" dirty="0" smtClean="0"/>
              <a:t> &lt; </a:t>
            </a:r>
            <a:r>
              <a:rPr lang="en-US" dirty="0" err="1" smtClean="0"/>
              <a:t>Vmax</a:t>
            </a:r>
            <a:r>
              <a:rPr lang="en-US" dirty="0" smtClean="0"/>
              <a:t>&lt; 24 km/</a:t>
            </a:r>
            <a:r>
              <a:rPr lang="en-US" dirty="0" err="1" smtClean="0"/>
              <a:t>s</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7" name="TextBox 6"/>
          <p:cNvSpPr txBox="1"/>
          <p:nvPr/>
        </p:nvSpPr>
        <p:spPr>
          <a:xfrm>
            <a:off x="1700936" y="2083386"/>
            <a:ext cx="1717087" cy="369332"/>
          </a:xfrm>
          <a:prstGeom prst="rect">
            <a:avLst/>
          </a:prstGeom>
          <a:noFill/>
        </p:spPr>
        <p:txBody>
          <a:bodyPr wrap="none" rtlCol="0">
            <a:spAutoFit/>
          </a:bodyPr>
          <a:lstStyle/>
          <a:p>
            <a:r>
              <a:rPr lang="en-US" dirty="0" smtClean="0"/>
              <a:t>(~10^10 </a:t>
            </a:r>
            <a:r>
              <a:rPr lang="en-US" dirty="0" err="1" smtClean="0"/>
              <a:t>Msolar</a:t>
            </a:r>
            <a:r>
              <a:rPr lang="en-US" dirty="0" smtClean="0"/>
              <a:t>)</a:t>
            </a:r>
            <a:endParaRPr lang="en-US" dirty="0"/>
          </a:p>
        </p:txBody>
      </p:sp>
      <p:sp>
        <p:nvSpPr>
          <p:cNvPr id="8" name="TextBox 7"/>
          <p:cNvSpPr txBox="1"/>
          <p:nvPr/>
        </p:nvSpPr>
        <p:spPr>
          <a:xfrm>
            <a:off x="4370074" y="3504137"/>
            <a:ext cx="1600093" cy="369332"/>
          </a:xfrm>
          <a:prstGeom prst="rect">
            <a:avLst/>
          </a:prstGeom>
          <a:noFill/>
        </p:spPr>
        <p:txBody>
          <a:bodyPr wrap="none" rtlCol="0">
            <a:spAutoFit/>
          </a:bodyPr>
          <a:lstStyle/>
          <a:p>
            <a:r>
              <a:rPr lang="en-US" dirty="0" smtClean="0"/>
              <a:t>(~10^9 </a:t>
            </a:r>
            <a:r>
              <a:rPr lang="en-US" dirty="0" err="1" smtClean="0"/>
              <a:t>Msolar</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Observational Sample</a:t>
            </a:r>
            <a:endParaRPr lang="en-US" dirty="0"/>
          </a:p>
        </p:txBody>
      </p:sp>
      <p:sp>
        <p:nvSpPr>
          <p:cNvPr id="4" name="TextBox 3"/>
          <p:cNvSpPr txBox="1"/>
          <p:nvPr/>
        </p:nvSpPr>
        <p:spPr>
          <a:xfrm>
            <a:off x="1128686" y="6488668"/>
            <a:ext cx="4008504" cy="369332"/>
          </a:xfrm>
          <a:prstGeom prst="rect">
            <a:avLst/>
          </a:prstGeom>
          <a:noFill/>
        </p:spPr>
        <p:txBody>
          <a:bodyPr wrap="none" rtlCol="0">
            <a:spAutoFit/>
          </a:bodyPr>
          <a:lstStyle/>
          <a:p>
            <a:r>
              <a:rPr lang="en-US" dirty="0" smtClean="0"/>
              <a:t>Outermost Measured Rotational Velocity</a:t>
            </a:r>
            <a:endParaRPr lang="en-US" dirty="0"/>
          </a:p>
        </p:txBody>
      </p:sp>
      <p:sp>
        <p:nvSpPr>
          <p:cNvPr id="5" name="TextBox 4"/>
          <p:cNvSpPr txBox="1"/>
          <p:nvPr/>
        </p:nvSpPr>
        <p:spPr>
          <a:xfrm rot="16200000">
            <a:off x="-576248" y="3561304"/>
            <a:ext cx="1422460" cy="369332"/>
          </a:xfrm>
          <a:prstGeom prst="rect">
            <a:avLst/>
          </a:prstGeom>
          <a:noFill/>
        </p:spPr>
        <p:txBody>
          <a:bodyPr wrap="none" rtlCol="0">
            <a:spAutoFit/>
          </a:bodyPr>
          <a:lstStyle/>
          <a:p>
            <a:r>
              <a:rPr lang="en-US" dirty="0" smtClean="0"/>
              <a:t>  Stellar Mass</a:t>
            </a:r>
            <a:endParaRPr lang="en-US" dirty="0"/>
          </a:p>
        </p:txBody>
      </p:sp>
      <p:pic>
        <p:nvPicPr>
          <p:cNvPr id="7" name="Picture 6" descr="Screen shot 2013-01-31 at 7.28.51 PM.png"/>
          <p:cNvPicPr>
            <a:picLocks noChangeAspect="1"/>
          </p:cNvPicPr>
          <p:nvPr/>
        </p:nvPicPr>
        <p:blipFill>
          <a:blip r:embed="rId3"/>
          <a:stretch>
            <a:fillRect/>
          </a:stretch>
        </p:blipFill>
        <p:spPr>
          <a:xfrm>
            <a:off x="457200" y="1817486"/>
            <a:ext cx="4834566" cy="4592838"/>
          </a:xfrm>
          <a:prstGeom prst="rect">
            <a:avLst/>
          </a:prstGeom>
        </p:spPr>
      </p:pic>
      <p:sp>
        <p:nvSpPr>
          <p:cNvPr id="8" name="TextBox 7"/>
          <p:cNvSpPr txBox="1"/>
          <p:nvPr/>
        </p:nvSpPr>
        <p:spPr>
          <a:xfrm>
            <a:off x="5658479" y="1817486"/>
            <a:ext cx="2868928" cy="3693319"/>
          </a:xfrm>
          <a:prstGeom prst="rect">
            <a:avLst/>
          </a:prstGeom>
          <a:noFill/>
        </p:spPr>
        <p:txBody>
          <a:bodyPr wrap="square" rtlCol="0">
            <a:spAutoFit/>
          </a:bodyPr>
          <a:lstStyle/>
          <a:p>
            <a:r>
              <a:rPr lang="en-US" dirty="0" smtClean="0"/>
              <a:t>Stellar Mass versus Rotational Velocity (“Tully-Fisher” relation) for a sample of nearby galaxies compiled from the literature.</a:t>
            </a:r>
          </a:p>
          <a:p>
            <a:endParaRPr lang="en-US" dirty="0" smtClean="0"/>
          </a:p>
          <a:p>
            <a:endParaRPr lang="en-US" dirty="0" smtClean="0"/>
          </a:p>
          <a:p>
            <a:r>
              <a:rPr lang="en-US" dirty="0" smtClean="0"/>
              <a:t>Stellar masses are taken from each paper (or estimated from absolute magnitudes and colors, only a few cases). </a:t>
            </a:r>
            <a:endParaRPr lang="en-US" dirty="0"/>
          </a:p>
        </p:txBody>
      </p:sp>
      <p:sp>
        <p:nvSpPr>
          <p:cNvPr id="9" name="TextBox 8"/>
          <p:cNvSpPr txBox="1"/>
          <p:nvPr/>
        </p:nvSpPr>
        <p:spPr>
          <a:xfrm>
            <a:off x="7266653" y="6467103"/>
            <a:ext cx="1852453" cy="369332"/>
          </a:xfrm>
          <a:prstGeom prst="rect">
            <a:avLst/>
          </a:prstGeom>
          <a:noFill/>
        </p:spPr>
        <p:txBody>
          <a:bodyPr wrap="none" rtlCol="0">
            <a:spAutoFit/>
          </a:bodyPr>
          <a:lstStyle/>
          <a:p>
            <a:r>
              <a:rPr lang="en-US" dirty="0" err="1" smtClean="0"/>
              <a:t>Ferrero</a:t>
            </a:r>
            <a:r>
              <a:rPr lang="en-US" dirty="0" smtClean="0"/>
              <a:t> et al 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Measured versus Predicted Velocity</a:t>
            </a:r>
            <a:endParaRPr lang="en-US" dirty="0"/>
          </a:p>
        </p:txBody>
      </p:sp>
      <p:pic>
        <p:nvPicPr>
          <p:cNvPr id="3" name="Picture 2" descr="Screen shot 2012-11-29 at 10.36.48 AM.png"/>
          <p:cNvPicPr>
            <a:picLocks noChangeAspect="1"/>
          </p:cNvPicPr>
          <p:nvPr/>
        </p:nvPicPr>
        <p:blipFill>
          <a:blip r:embed="rId3"/>
          <a:stretch>
            <a:fillRect/>
          </a:stretch>
        </p:blipFill>
        <p:spPr>
          <a:xfrm>
            <a:off x="235687" y="1528414"/>
            <a:ext cx="5204135" cy="5070335"/>
          </a:xfrm>
          <a:prstGeom prst="rect">
            <a:avLst/>
          </a:prstGeom>
        </p:spPr>
      </p:pic>
      <p:sp>
        <p:nvSpPr>
          <p:cNvPr id="4" name="TextBox 3"/>
          <p:cNvSpPr txBox="1"/>
          <p:nvPr/>
        </p:nvSpPr>
        <p:spPr>
          <a:xfrm>
            <a:off x="1141086" y="6488668"/>
            <a:ext cx="3922055" cy="369332"/>
          </a:xfrm>
          <a:prstGeom prst="rect">
            <a:avLst/>
          </a:prstGeom>
          <a:noFill/>
        </p:spPr>
        <p:txBody>
          <a:bodyPr wrap="none" rtlCol="0">
            <a:spAutoFit/>
          </a:bodyPr>
          <a:lstStyle/>
          <a:p>
            <a:r>
              <a:rPr lang="en-US" dirty="0" smtClean="0"/>
              <a:t>Abundance Matching Predicted Velocity</a:t>
            </a:r>
            <a:endParaRPr lang="en-US" dirty="0"/>
          </a:p>
        </p:txBody>
      </p:sp>
      <p:sp>
        <p:nvSpPr>
          <p:cNvPr id="5" name="TextBox 4"/>
          <p:cNvSpPr txBox="1"/>
          <p:nvPr/>
        </p:nvSpPr>
        <p:spPr>
          <a:xfrm rot="16200000">
            <a:off x="-855033" y="3561304"/>
            <a:ext cx="1980029" cy="369332"/>
          </a:xfrm>
          <a:prstGeom prst="rect">
            <a:avLst/>
          </a:prstGeom>
          <a:noFill/>
        </p:spPr>
        <p:txBody>
          <a:bodyPr wrap="none" rtlCol="0">
            <a:spAutoFit/>
          </a:bodyPr>
          <a:lstStyle/>
          <a:p>
            <a:r>
              <a:rPr lang="en-US" dirty="0" smtClean="0"/>
              <a:t>Measured  Velocity</a:t>
            </a:r>
            <a:endParaRPr lang="en-US" dirty="0"/>
          </a:p>
        </p:txBody>
      </p:sp>
      <p:sp>
        <p:nvSpPr>
          <p:cNvPr id="7" name="TextBox 6"/>
          <p:cNvSpPr txBox="1"/>
          <p:nvPr/>
        </p:nvSpPr>
        <p:spPr>
          <a:xfrm>
            <a:off x="5439822" y="1664204"/>
            <a:ext cx="3704178" cy="5078314"/>
          </a:xfrm>
          <a:prstGeom prst="rect">
            <a:avLst/>
          </a:prstGeom>
          <a:noFill/>
        </p:spPr>
        <p:txBody>
          <a:bodyPr wrap="square" rtlCol="0">
            <a:spAutoFit/>
          </a:bodyPr>
          <a:lstStyle/>
          <a:p>
            <a:endParaRPr lang="en-US" dirty="0" smtClean="0"/>
          </a:p>
          <a:p>
            <a:endParaRPr lang="en-US" dirty="0" smtClean="0"/>
          </a:p>
          <a:p>
            <a:endParaRPr lang="en-US" dirty="0" smtClean="0"/>
          </a:p>
          <a:p>
            <a:r>
              <a:rPr lang="en-US" dirty="0" smtClean="0"/>
              <a:t>Massive galaxies seem to be in good agreement with the abundance-matching model.</a:t>
            </a:r>
          </a:p>
          <a:p>
            <a:endParaRPr lang="en-US" dirty="0" smtClean="0"/>
          </a:p>
          <a:p>
            <a:endParaRPr lang="en-US" dirty="0" smtClean="0"/>
          </a:p>
          <a:p>
            <a:endParaRPr lang="en-US" dirty="0" smtClean="0"/>
          </a:p>
          <a:p>
            <a:endParaRPr lang="en-US" dirty="0" smtClean="0"/>
          </a:p>
          <a:p>
            <a:endParaRPr lang="en-US" dirty="0" smtClean="0"/>
          </a:p>
          <a:p>
            <a:r>
              <a:rPr lang="en-US" dirty="0" smtClean="0"/>
              <a:t>Galaxies with stellar masses below ~3x10^7 </a:t>
            </a:r>
            <a:r>
              <a:rPr lang="en-US" dirty="0" err="1" smtClean="0"/>
              <a:t>Msolar</a:t>
            </a:r>
            <a:r>
              <a:rPr lang="en-US" dirty="0" smtClean="0"/>
              <a:t> </a:t>
            </a:r>
            <a:r>
              <a:rPr lang="en-US" b="1" dirty="0" smtClean="0"/>
              <a:t> (</a:t>
            </a:r>
            <a:r>
              <a:rPr lang="en-US" b="1" dirty="0" smtClean="0">
                <a:solidFill>
                  <a:srgbClr val="660066"/>
                </a:solidFill>
              </a:rPr>
              <a:t>magenta</a:t>
            </a:r>
            <a:r>
              <a:rPr lang="en-US" b="1" dirty="0" smtClean="0"/>
              <a:t>, </a:t>
            </a:r>
            <a:r>
              <a:rPr lang="en-US" b="1" dirty="0" smtClean="0">
                <a:solidFill>
                  <a:srgbClr val="FF0000"/>
                </a:solidFill>
              </a:rPr>
              <a:t>red </a:t>
            </a:r>
            <a:r>
              <a:rPr lang="en-US" b="1" dirty="0" smtClean="0"/>
              <a:t>and </a:t>
            </a:r>
            <a:r>
              <a:rPr lang="en-US" b="1" dirty="0" smtClean="0">
                <a:solidFill>
                  <a:srgbClr val="008000"/>
                </a:solidFill>
              </a:rPr>
              <a:t>green</a:t>
            </a:r>
            <a:r>
              <a:rPr lang="en-US" dirty="0" smtClean="0"/>
              <a:t>) symbols have velocities that fall systematically below the expected ~30 km/</a:t>
            </a:r>
            <a:r>
              <a:rPr lang="en-US" dirty="0" err="1" smtClean="0"/>
              <a:t>s</a:t>
            </a:r>
            <a:r>
              <a:rPr lang="en-US" dirty="0" smtClean="0"/>
              <a:t> corresponding to a halo mass of ~10^10 </a:t>
            </a:r>
            <a:r>
              <a:rPr lang="en-US" dirty="0" err="1" smtClean="0"/>
              <a:t>Msolar</a:t>
            </a:r>
            <a:endParaRPr lang="en-US" dirty="0" smtClean="0"/>
          </a:p>
          <a:p>
            <a:endParaRPr lang="en-US" dirty="0" smtClean="0"/>
          </a:p>
        </p:txBody>
      </p:sp>
      <p:cxnSp>
        <p:nvCxnSpPr>
          <p:cNvPr id="13" name="Straight Arrow Connector 12"/>
          <p:cNvCxnSpPr/>
          <p:nvPr/>
        </p:nvCxnSpPr>
        <p:spPr>
          <a:xfrm>
            <a:off x="4547195" y="2755955"/>
            <a:ext cx="89262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365767" y="5307224"/>
            <a:ext cx="3074055" cy="22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66653" y="6467103"/>
            <a:ext cx="1852453" cy="369332"/>
          </a:xfrm>
          <a:prstGeom prst="rect">
            <a:avLst/>
          </a:prstGeom>
          <a:noFill/>
        </p:spPr>
        <p:txBody>
          <a:bodyPr wrap="none" rtlCol="0">
            <a:spAutoFit/>
          </a:bodyPr>
          <a:lstStyle/>
          <a:p>
            <a:r>
              <a:rPr lang="en-US" dirty="0" err="1" smtClean="0"/>
              <a:t>Ferrero</a:t>
            </a:r>
            <a:r>
              <a:rPr lang="en-US" dirty="0" smtClean="0"/>
              <a:t> et al 2012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(Outermost) Velocity </a:t>
            </a:r>
            <a:r>
              <a:rPr lang="en-US" dirty="0" err="1" smtClean="0"/>
              <a:t>vs</a:t>
            </a:r>
            <a:r>
              <a:rPr lang="en-US" dirty="0" smtClean="0"/>
              <a:t> Radius</a:t>
            </a:r>
            <a:endParaRPr lang="en-US" dirty="0"/>
          </a:p>
        </p:txBody>
      </p:sp>
      <p:pic>
        <p:nvPicPr>
          <p:cNvPr id="3" name="Picture 2" descr="Screen shot 2012-11-17 at 9.23.53 PM.png"/>
          <p:cNvPicPr>
            <a:picLocks noChangeAspect="1"/>
          </p:cNvPicPr>
          <p:nvPr/>
        </p:nvPicPr>
        <p:blipFill>
          <a:blip r:embed="rId3"/>
          <a:stretch>
            <a:fillRect/>
          </a:stretch>
        </p:blipFill>
        <p:spPr>
          <a:xfrm>
            <a:off x="-6130" y="1971495"/>
            <a:ext cx="5124450" cy="4883150"/>
          </a:xfrm>
          <a:prstGeom prst="rect">
            <a:avLst/>
          </a:prstGeom>
        </p:spPr>
      </p:pic>
      <p:sp>
        <p:nvSpPr>
          <p:cNvPr id="4" name="TextBox 3"/>
          <p:cNvSpPr txBox="1"/>
          <p:nvPr/>
        </p:nvSpPr>
        <p:spPr>
          <a:xfrm>
            <a:off x="4973568" y="2075263"/>
            <a:ext cx="4170432" cy="4247317"/>
          </a:xfrm>
          <a:prstGeom prst="rect">
            <a:avLst/>
          </a:prstGeom>
          <a:noFill/>
        </p:spPr>
        <p:txBody>
          <a:bodyPr wrap="square" rtlCol="0">
            <a:spAutoFit/>
          </a:bodyPr>
          <a:lstStyle/>
          <a:p>
            <a:r>
              <a:rPr lang="en-US" dirty="0" smtClean="0"/>
              <a:t>The outermost point rotational velocity for a sample of dwarf galaxies compiled from the literature. </a:t>
            </a:r>
          </a:p>
          <a:p>
            <a:endParaRPr lang="en-US" dirty="0" smtClean="0"/>
          </a:p>
          <a:p>
            <a:r>
              <a:rPr lang="en-US" dirty="0" smtClean="0"/>
              <a:t>Abundance-matching  suggest that all points should lie on or above the shaded area labeled M200 = 10^10 </a:t>
            </a:r>
            <a:r>
              <a:rPr lang="en-US" dirty="0" err="1" smtClean="0"/>
              <a:t>Msolar</a:t>
            </a:r>
            <a:r>
              <a:rPr lang="en-US" dirty="0" smtClean="0"/>
              <a:t>. </a:t>
            </a:r>
          </a:p>
          <a:p>
            <a:r>
              <a:rPr lang="en-US" dirty="0" smtClean="0"/>
              <a:t>This is clearly not the case. </a:t>
            </a:r>
          </a:p>
          <a:p>
            <a:endParaRPr lang="en-US" dirty="0" smtClean="0"/>
          </a:p>
          <a:p>
            <a:endParaRPr lang="en-US" dirty="0" smtClean="0"/>
          </a:p>
          <a:p>
            <a:endParaRPr lang="en-US" dirty="0" smtClean="0"/>
          </a:p>
          <a:p>
            <a:endParaRPr lang="en-US" dirty="0" smtClean="0"/>
          </a:p>
          <a:p>
            <a:r>
              <a:rPr lang="en-US" dirty="0" smtClean="0"/>
              <a:t>If there is a minimum halo mass for dwarf galaxy formation, it cannot be much higher than ∼5x10^8 M.</a:t>
            </a:r>
            <a:endParaRPr lang="en-US" dirty="0"/>
          </a:p>
        </p:txBody>
      </p:sp>
      <p:sp>
        <p:nvSpPr>
          <p:cNvPr id="5" name="TextBox 4"/>
          <p:cNvSpPr txBox="1"/>
          <p:nvPr/>
        </p:nvSpPr>
        <p:spPr>
          <a:xfrm>
            <a:off x="7266653" y="6467103"/>
            <a:ext cx="1852453" cy="369332"/>
          </a:xfrm>
          <a:prstGeom prst="rect">
            <a:avLst/>
          </a:prstGeom>
          <a:noFill/>
        </p:spPr>
        <p:txBody>
          <a:bodyPr wrap="none" rtlCol="0">
            <a:spAutoFit/>
          </a:bodyPr>
          <a:lstStyle/>
          <a:p>
            <a:r>
              <a:rPr lang="en-US" dirty="0" err="1" smtClean="0"/>
              <a:t>Ferrero</a:t>
            </a:r>
            <a:r>
              <a:rPr lang="en-US" dirty="0" smtClean="0"/>
              <a:t> et al 2012</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Galaxy Stellar Mass </a:t>
            </a:r>
            <a:r>
              <a:rPr lang="en-US" dirty="0" err="1" smtClean="0"/>
              <a:t>vs</a:t>
            </a:r>
            <a:r>
              <a:rPr lang="en-US" dirty="0" smtClean="0"/>
              <a:t> Halo Mass</a:t>
            </a:r>
            <a:endParaRPr lang="en-US" dirty="0"/>
          </a:p>
        </p:txBody>
      </p:sp>
      <p:pic>
        <p:nvPicPr>
          <p:cNvPr id="12" name="Picture 11" descr="Screen shot 2013-02-01 at 8.25.34 AM.png"/>
          <p:cNvPicPr>
            <a:picLocks noChangeAspect="1"/>
          </p:cNvPicPr>
          <p:nvPr/>
        </p:nvPicPr>
        <p:blipFill>
          <a:blip r:embed="rId3"/>
          <a:stretch>
            <a:fillRect/>
          </a:stretch>
        </p:blipFill>
        <p:spPr>
          <a:xfrm>
            <a:off x="303243" y="1965302"/>
            <a:ext cx="4319897" cy="4246367"/>
          </a:xfrm>
          <a:prstGeom prst="rect">
            <a:avLst/>
          </a:prstGeom>
        </p:spPr>
      </p:pic>
      <p:sp>
        <p:nvSpPr>
          <p:cNvPr id="5" name="TextBox 4"/>
          <p:cNvSpPr txBox="1"/>
          <p:nvPr/>
        </p:nvSpPr>
        <p:spPr>
          <a:xfrm>
            <a:off x="5046140" y="2120460"/>
            <a:ext cx="3925992" cy="2308324"/>
          </a:xfrm>
          <a:prstGeom prst="rect">
            <a:avLst/>
          </a:prstGeom>
          <a:noFill/>
        </p:spPr>
        <p:txBody>
          <a:bodyPr wrap="square" rtlCol="0">
            <a:spAutoFit/>
          </a:bodyPr>
          <a:lstStyle/>
          <a:p>
            <a:r>
              <a:rPr lang="en-US" dirty="0" smtClean="0"/>
              <a:t>Average galaxy mass as a function of halo mass for our compiled sample.</a:t>
            </a:r>
          </a:p>
          <a:p>
            <a:endParaRPr lang="en-US" b="1" dirty="0" smtClean="0"/>
          </a:p>
          <a:p>
            <a:r>
              <a:rPr lang="en-US" dirty="0" smtClean="0"/>
              <a:t>It is clearly shallower than either the abundance-matching model results</a:t>
            </a:r>
          </a:p>
          <a:p>
            <a:r>
              <a:rPr lang="en-US" dirty="0" smtClean="0"/>
              <a:t>of </a:t>
            </a:r>
            <a:r>
              <a:rPr lang="en-US" dirty="0" err="1" smtClean="0"/>
              <a:t>Guo</a:t>
            </a:r>
            <a:r>
              <a:rPr lang="en-US" dirty="0" smtClean="0"/>
              <a:t> et al. (2010)</a:t>
            </a:r>
          </a:p>
          <a:p>
            <a:r>
              <a:rPr lang="en-US" dirty="0" smtClean="0"/>
              <a:t>or the semi-analytic model results of </a:t>
            </a:r>
            <a:r>
              <a:rPr lang="en-US" dirty="0" err="1" smtClean="0"/>
              <a:t>Guo</a:t>
            </a:r>
            <a:r>
              <a:rPr lang="en-US" dirty="0" smtClean="0"/>
              <a:t> et al. (2011).</a:t>
            </a:r>
            <a:endParaRPr lang="en-US" dirty="0"/>
          </a:p>
        </p:txBody>
      </p:sp>
      <p:sp>
        <p:nvSpPr>
          <p:cNvPr id="9" name="TextBox 8"/>
          <p:cNvSpPr txBox="1"/>
          <p:nvPr/>
        </p:nvSpPr>
        <p:spPr>
          <a:xfrm>
            <a:off x="7266653" y="6467103"/>
            <a:ext cx="1852453" cy="369332"/>
          </a:xfrm>
          <a:prstGeom prst="rect">
            <a:avLst/>
          </a:prstGeom>
          <a:noFill/>
        </p:spPr>
        <p:txBody>
          <a:bodyPr wrap="none" rtlCol="0">
            <a:spAutoFit/>
          </a:bodyPr>
          <a:lstStyle/>
          <a:p>
            <a:r>
              <a:rPr lang="en-US" dirty="0" err="1" smtClean="0"/>
              <a:t>Ferrero</a:t>
            </a:r>
            <a:r>
              <a:rPr lang="en-US" dirty="0" smtClean="0"/>
              <a:t> et al 2012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3-02-01 at 8.25.34 AM.png"/>
          <p:cNvPicPr>
            <a:picLocks noChangeAspect="1"/>
          </p:cNvPicPr>
          <p:nvPr/>
        </p:nvPicPr>
        <p:blipFill>
          <a:blip r:embed="rId3">
            <a:alphaModFix/>
          </a:blip>
          <a:stretch>
            <a:fillRect/>
          </a:stretch>
        </p:blipFill>
        <p:spPr>
          <a:xfrm>
            <a:off x="303243" y="1965302"/>
            <a:ext cx="4319897" cy="4246367"/>
          </a:xfrm>
          <a:prstGeom prst="rect">
            <a:avLst/>
          </a:prstGeom>
        </p:spPr>
      </p:pic>
      <p:sp>
        <p:nvSpPr>
          <p:cNvPr id="2" name="Title 1"/>
          <p:cNvSpPr>
            <a:spLocks noGrp="1"/>
          </p:cNvSpPr>
          <p:nvPr>
            <p:ph type="title"/>
          </p:nvPr>
        </p:nvSpPr>
        <p:spPr/>
        <p:txBody>
          <a:bodyPr/>
          <a:lstStyle/>
          <a:p>
            <a:r>
              <a:rPr lang="en-US" dirty="0" smtClean="0"/>
              <a:t>Galaxy Stellar Mass </a:t>
            </a:r>
            <a:r>
              <a:rPr lang="en-US" dirty="0" err="1" smtClean="0"/>
              <a:t>vs</a:t>
            </a:r>
            <a:r>
              <a:rPr lang="en-US" dirty="0" smtClean="0"/>
              <a:t> Halo Mass</a:t>
            </a:r>
            <a:endParaRPr lang="en-US" dirty="0"/>
          </a:p>
        </p:txBody>
      </p:sp>
      <p:pic>
        <p:nvPicPr>
          <p:cNvPr id="7" name="Picture 6" descr="Screen shot 2013-02-05 at 8.56.37 PM.png"/>
          <p:cNvPicPr>
            <a:picLocks/>
          </p:cNvPicPr>
          <p:nvPr/>
        </p:nvPicPr>
        <p:blipFill>
          <a:blip r:embed="rId4">
            <a:alphaModFix/>
          </a:blip>
          <a:stretch>
            <a:fillRect/>
          </a:stretch>
        </p:blipFill>
        <p:spPr>
          <a:xfrm>
            <a:off x="194799" y="2843129"/>
            <a:ext cx="3528000" cy="2448000"/>
          </a:xfrm>
          <a:prstGeom prst="rect">
            <a:avLst/>
          </a:prstGeom>
        </p:spPr>
      </p:pic>
      <p:sp>
        <p:nvSpPr>
          <p:cNvPr id="8" name="TextBox 7"/>
          <p:cNvSpPr txBox="1"/>
          <p:nvPr/>
        </p:nvSpPr>
        <p:spPr>
          <a:xfrm>
            <a:off x="5193554" y="2336086"/>
            <a:ext cx="3950446" cy="646331"/>
          </a:xfrm>
          <a:prstGeom prst="rect">
            <a:avLst/>
          </a:prstGeom>
          <a:noFill/>
        </p:spPr>
        <p:txBody>
          <a:bodyPr wrap="square" rtlCol="0">
            <a:spAutoFit/>
          </a:bodyPr>
          <a:lstStyle/>
          <a:p>
            <a:r>
              <a:rPr lang="en-US" dirty="0" smtClean="0"/>
              <a:t>These results agree with a similar analysis done by Oh et al 2011.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Collaborators:</a:t>
            </a:r>
            <a:endParaRPr lang="en-US" dirty="0"/>
          </a:p>
        </p:txBody>
      </p:sp>
      <p:sp>
        <p:nvSpPr>
          <p:cNvPr id="3" name="TextBox 2"/>
          <p:cNvSpPr txBox="1"/>
          <p:nvPr/>
        </p:nvSpPr>
        <p:spPr>
          <a:xfrm>
            <a:off x="457200" y="1749718"/>
            <a:ext cx="4838734" cy="3785652"/>
          </a:xfrm>
          <a:prstGeom prst="rect">
            <a:avLst/>
          </a:prstGeom>
          <a:noFill/>
        </p:spPr>
        <p:txBody>
          <a:bodyPr wrap="none" rtlCol="0">
            <a:spAutoFit/>
          </a:bodyPr>
          <a:lstStyle/>
          <a:p>
            <a:endParaRPr lang="en-US" sz="2400" dirty="0" smtClean="0"/>
          </a:p>
          <a:p>
            <a:r>
              <a:rPr lang="en-US" sz="2400" dirty="0" smtClean="0"/>
              <a:t>Alejandro </a:t>
            </a:r>
            <a:r>
              <a:rPr lang="en-US" sz="2400" dirty="0" err="1" smtClean="0"/>
              <a:t>Benítez-Llambay</a:t>
            </a:r>
            <a:r>
              <a:rPr lang="en-US" sz="2400" dirty="0" smtClean="0"/>
              <a:t> (Córdoba)</a:t>
            </a:r>
          </a:p>
          <a:p>
            <a:r>
              <a:rPr lang="en-US" sz="2400" dirty="0" err="1" smtClean="0"/>
              <a:t>Ismael</a:t>
            </a:r>
            <a:r>
              <a:rPr lang="en-US" sz="2400" dirty="0" smtClean="0"/>
              <a:t> </a:t>
            </a:r>
            <a:r>
              <a:rPr lang="en-US" sz="2400" dirty="0" err="1" smtClean="0"/>
              <a:t>Ferrero</a:t>
            </a:r>
            <a:r>
              <a:rPr lang="en-US" sz="2400" dirty="0" smtClean="0"/>
              <a:t> (Córdoba) </a:t>
            </a:r>
          </a:p>
          <a:p>
            <a:r>
              <a:rPr lang="en-US" sz="2400" dirty="0" smtClean="0"/>
              <a:t>Julio Navarro (Victoria)</a:t>
            </a:r>
          </a:p>
          <a:p>
            <a:r>
              <a:rPr lang="en-US" sz="2400" dirty="0" smtClean="0"/>
              <a:t>Laura Sales (</a:t>
            </a:r>
            <a:r>
              <a:rPr lang="en-US" sz="2400" dirty="0" err="1" smtClean="0"/>
              <a:t>Garching</a:t>
            </a:r>
            <a:r>
              <a:rPr lang="en-US" sz="2400" dirty="0" smtClean="0"/>
              <a:t>)</a:t>
            </a:r>
          </a:p>
          <a:p>
            <a:r>
              <a:rPr lang="en-US" sz="2400" dirty="0" smtClean="0"/>
              <a:t>Sebastian </a:t>
            </a:r>
            <a:r>
              <a:rPr lang="en-US" sz="2400" dirty="0" err="1" smtClean="0"/>
              <a:t>Gurovich</a:t>
            </a:r>
            <a:r>
              <a:rPr lang="en-US" sz="2400" dirty="0" smtClean="0"/>
              <a:t> (Córdoba)</a:t>
            </a:r>
          </a:p>
          <a:p>
            <a:r>
              <a:rPr lang="en-US" sz="2400" dirty="0" smtClean="0"/>
              <a:t>Stefan </a:t>
            </a:r>
            <a:r>
              <a:rPr lang="en-US" sz="2400" dirty="0" err="1" smtClean="0"/>
              <a:t>Gottloeber</a:t>
            </a:r>
            <a:r>
              <a:rPr lang="en-US" sz="2400" dirty="0" smtClean="0"/>
              <a:t> (Potsdam) </a:t>
            </a:r>
          </a:p>
          <a:p>
            <a:r>
              <a:rPr lang="en-US" sz="2400" dirty="0" smtClean="0"/>
              <a:t>Gustavo </a:t>
            </a:r>
            <a:r>
              <a:rPr lang="en-US" sz="2400" dirty="0" err="1" smtClean="0"/>
              <a:t>Yepes</a:t>
            </a:r>
            <a:r>
              <a:rPr lang="en-US" sz="2400" dirty="0" smtClean="0"/>
              <a:t> (Madrid)</a:t>
            </a:r>
          </a:p>
          <a:p>
            <a:r>
              <a:rPr lang="en-US" sz="2400" dirty="0" err="1" smtClean="0"/>
              <a:t>Yehuda</a:t>
            </a:r>
            <a:r>
              <a:rPr lang="en-US" sz="2400" dirty="0" smtClean="0"/>
              <a:t> Hoffman (Jerusalem)</a:t>
            </a:r>
          </a:p>
          <a:p>
            <a:r>
              <a:rPr lang="en-US" sz="2400" dirty="0" smtClean="0"/>
              <a:t>Matthias Steinmetz (Potsdam)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TextBox 2"/>
          <p:cNvSpPr txBox="1"/>
          <p:nvPr/>
        </p:nvSpPr>
        <p:spPr>
          <a:xfrm>
            <a:off x="457201" y="1762743"/>
            <a:ext cx="8229600" cy="3416320"/>
          </a:xfrm>
          <a:prstGeom prst="rect">
            <a:avLst/>
          </a:prstGeom>
          <a:noFill/>
        </p:spPr>
        <p:txBody>
          <a:bodyPr wrap="square" rtlCol="0">
            <a:spAutoFit/>
          </a:bodyPr>
          <a:lstStyle/>
          <a:p>
            <a:pPr marL="342900" indent="-342900">
              <a:buAutoNum type="arabicParenR"/>
            </a:pPr>
            <a:r>
              <a:rPr lang="en-US" dirty="0" smtClean="0"/>
              <a:t>Incorrect interpretation of the data: rotational velocity of neutral gas in dwarf irregulars is not a direct measure of its circular velocity. Gas pressure, non-circular motions and gas velocity dispersion corrections should be taken into account.</a:t>
            </a:r>
          </a:p>
          <a:p>
            <a:pPr marL="342900" indent="-342900">
              <a:buAutoNum type="arabicParenR"/>
            </a:pPr>
            <a:endParaRPr lang="en-US" dirty="0" smtClean="0"/>
          </a:p>
          <a:p>
            <a:pPr marL="342900" indent="-342900">
              <a:buAutoNum type="arabicParenR"/>
            </a:pPr>
            <a:r>
              <a:rPr lang="en-US" dirty="0" smtClean="0"/>
              <a:t>Baryonic effects: supernova driven gas blowouts (e.g. Navarro et al. 1996) or gravitational fluctuations created by star-forming regions (</a:t>
            </a:r>
            <a:r>
              <a:rPr lang="en-US" dirty="0" err="1" smtClean="0"/>
              <a:t>Pontzen</a:t>
            </a:r>
            <a:r>
              <a:rPr lang="en-US" dirty="0" smtClean="0"/>
              <a:t> &amp; </a:t>
            </a:r>
            <a:r>
              <a:rPr lang="en-US" dirty="0" err="1" smtClean="0"/>
              <a:t>Governato</a:t>
            </a:r>
            <a:r>
              <a:rPr lang="en-US" dirty="0" smtClean="0"/>
              <a:t> 2012) might reduce the dark matter content of dwarf galaxies and alleviate the problem.</a:t>
            </a:r>
          </a:p>
          <a:p>
            <a:pPr marL="342900" indent="-342900"/>
            <a:endParaRPr lang="en-US" dirty="0" smtClean="0"/>
          </a:p>
          <a:p>
            <a:pPr marL="342900" indent="-342900">
              <a:buAutoNum type="arabicParenR"/>
            </a:pPr>
            <a:r>
              <a:rPr lang="en-US" dirty="0" smtClean="0"/>
              <a:t>A mechanism to select a small fraction of low-mass haloes to be galaxy hosts while leaving dark the vast majority of systems of comparable (or even higher) mass. </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Simulations</a:t>
            </a:r>
            <a:endParaRPr lang="en-US" dirty="0"/>
          </a:p>
        </p:txBody>
      </p:sp>
      <p:pic>
        <p:nvPicPr>
          <p:cNvPr id="6" name="Picture 5" descr="Screen shot 2013-02-01 at 11.08.06 AM.png"/>
          <p:cNvPicPr>
            <a:picLocks noChangeAspect="1"/>
          </p:cNvPicPr>
          <p:nvPr/>
        </p:nvPicPr>
        <p:blipFill>
          <a:blip r:embed="rId2"/>
          <a:stretch>
            <a:fillRect/>
          </a:stretch>
        </p:blipFill>
        <p:spPr>
          <a:xfrm>
            <a:off x="853911" y="1231505"/>
            <a:ext cx="7356801" cy="5159978"/>
          </a:xfrm>
          <a:prstGeom prst="rect">
            <a:avLst/>
          </a:prstGeom>
        </p:spPr>
      </p:pic>
      <p:sp>
        <p:nvSpPr>
          <p:cNvPr id="7" name="TextBox 6"/>
          <p:cNvSpPr txBox="1"/>
          <p:nvPr/>
        </p:nvSpPr>
        <p:spPr>
          <a:xfrm>
            <a:off x="853911" y="6391483"/>
            <a:ext cx="3031599" cy="369332"/>
          </a:xfrm>
          <a:prstGeom prst="rect">
            <a:avLst/>
          </a:prstGeom>
          <a:noFill/>
        </p:spPr>
        <p:txBody>
          <a:bodyPr wrap="none" rtlCol="0">
            <a:spAutoFit/>
          </a:bodyPr>
          <a:lstStyle/>
          <a:p>
            <a:r>
              <a:rPr lang="en-US" dirty="0" err="1" smtClean="0"/>
              <a:t>http://www.clues-project.org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Simulation</a:t>
            </a:r>
            <a:endParaRPr lang="en-US" dirty="0"/>
          </a:p>
        </p:txBody>
      </p:sp>
      <p:sp>
        <p:nvSpPr>
          <p:cNvPr id="3" name="TextBox 2"/>
          <p:cNvSpPr txBox="1"/>
          <p:nvPr/>
        </p:nvSpPr>
        <p:spPr>
          <a:xfrm>
            <a:off x="457200" y="2102153"/>
            <a:ext cx="8443011" cy="3970318"/>
          </a:xfrm>
          <a:prstGeom prst="rect">
            <a:avLst/>
          </a:prstGeom>
          <a:noFill/>
        </p:spPr>
        <p:txBody>
          <a:bodyPr wrap="none" rtlCol="0">
            <a:spAutoFit/>
          </a:bodyPr>
          <a:lstStyle/>
          <a:p>
            <a:r>
              <a:rPr lang="en-US" dirty="0" smtClean="0"/>
              <a:t>A cosmological numerical simulation that matches the Local Group nearby large-scale </a:t>
            </a:r>
          </a:p>
          <a:p>
            <a:r>
              <a:rPr lang="en-US" dirty="0" smtClean="0"/>
              <a:t>structure and the relative positions, stellar masses and morphology of its 3 main spirals: </a:t>
            </a:r>
          </a:p>
          <a:p>
            <a:r>
              <a:rPr lang="en-US" dirty="0" smtClean="0"/>
              <a:t>Milky Way (MW), Andromeda (M31) and </a:t>
            </a:r>
            <a:r>
              <a:rPr lang="en-US" dirty="0" err="1" smtClean="0"/>
              <a:t>Triangulum</a:t>
            </a:r>
            <a:r>
              <a:rPr lang="en-US" dirty="0" smtClean="0"/>
              <a:t> (M33). </a:t>
            </a:r>
          </a:p>
          <a:p>
            <a:endParaRPr lang="en-US" dirty="0" smtClean="0"/>
          </a:p>
          <a:p>
            <a:r>
              <a:rPr lang="en-US" dirty="0" smtClean="0"/>
              <a:t>SPH-GADGET2 (</a:t>
            </a:r>
            <a:r>
              <a:rPr lang="en-US" dirty="0" err="1" smtClean="0"/>
              <a:t>Springel</a:t>
            </a:r>
            <a:r>
              <a:rPr lang="en-US" dirty="0" smtClean="0"/>
              <a:t> 2005) code with cosmic ionizing UV background, star formation, </a:t>
            </a:r>
          </a:p>
          <a:p>
            <a:r>
              <a:rPr lang="en-US" dirty="0" smtClean="0"/>
              <a:t>Supernova feedback and isotropic winds.</a:t>
            </a:r>
          </a:p>
          <a:p>
            <a:endParaRPr lang="en-US" dirty="0" smtClean="0"/>
          </a:p>
          <a:p>
            <a:r>
              <a:rPr lang="en-US" dirty="0" smtClean="0"/>
              <a:t>Zoom-in technique with a </a:t>
            </a:r>
          </a:p>
          <a:p>
            <a:r>
              <a:rPr lang="en-US" dirty="0" smtClean="0"/>
              <a:t>Low res region = box of 64/h </a:t>
            </a:r>
            <a:r>
              <a:rPr lang="en-US" dirty="0" err="1" smtClean="0"/>
              <a:t>Mpc</a:t>
            </a:r>
            <a:r>
              <a:rPr lang="en-US" dirty="0" smtClean="0"/>
              <a:t> on a side</a:t>
            </a:r>
          </a:p>
          <a:p>
            <a:r>
              <a:rPr lang="en-US" dirty="0" smtClean="0"/>
              <a:t>High res region = roughly spherical of 2/h </a:t>
            </a:r>
            <a:r>
              <a:rPr lang="en-US" dirty="0" err="1" smtClean="0"/>
              <a:t>Mpc</a:t>
            </a:r>
            <a:r>
              <a:rPr lang="en-US" dirty="0" smtClean="0"/>
              <a:t> radius  </a:t>
            </a:r>
          </a:p>
          <a:p>
            <a:endParaRPr lang="en-US" dirty="0" smtClean="0"/>
          </a:p>
          <a:p>
            <a:r>
              <a:rPr lang="en-US" dirty="0" smtClean="0"/>
              <a:t>Initially, 53 </a:t>
            </a:r>
            <a:r>
              <a:rPr lang="en-US" dirty="0" err="1" smtClean="0"/>
              <a:t>millon</a:t>
            </a:r>
            <a:r>
              <a:rPr lang="en-US" dirty="0" smtClean="0"/>
              <a:t> gas plus dark matter particles </a:t>
            </a:r>
          </a:p>
          <a:p>
            <a:r>
              <a:rPr lang="en-US" dirty="0" smtClean="0"/>
              <a:t>mgas~6x10^4 </a:t>
            </a:r>
            <a:r>
              <a:rPr lang="en-US" dirty="0" err="1" smtClean="0"/>
              <a:t>Msolar</a:t>
            </a:r>
            <a:r>
              <a:rPr lang="en-US" dirty="0" smtClean="0"/>
              <a:t> and mdark~3.5x10^5 </a:t>
            </a:r>
            <a:r>
              <a:rPr lang="en-US" dirty="0" err="1" smtClean="0"/>
              <a:t>Msolar</a:t>
            </a:r>
            <a:endParaRPr lang="en-US" dirty="0" smtClean="0"/>
          </a:p>
          <a:p>
            <a:r>
              <a:rPr lang="en-US" dirty="0" smtClean="0"/>
              <a:t>Softening 0.14 </a:t>
            </a:r>
            <a:r>
              <a:rPr lang="en-US" dirty="0" err="1" smtClean="0"/>
              <a:t>kpc</a:t>
            </a:r>
            <a:endParaRPr lang="en-US" dirty="0" smtClean="0"/>
          </a:p>
        </p:txBody>
      </p:sp>
      <p:pic>
        <p:nvPicPr>
          <p:cNvPr id="4" name="Picture 3"/>
          <p:cNvPicPr>
            <a:picLocks noChangeAspect="1"/>
          </p:cNvPicPr>
          <p:nvPr/>
        </p:nvPicPr>
        <p:blipFill>
          <a:blip r:embed="rId3"/>
          <a:stretch>
            <a:fillRect/>
          </a:stretch>
        </p:blipFill>
        <p:spPr>
          <a:xfrm>
            <a:off x="5516624" y="5037360"/>
            <a:ext cx="1752600" cy="1752600"/>
          </a:xfrm>
          <a:prstGeom prst="rect">
            <a:avLst/>
          </a:prstGeom>
        </p:spPr>
      </p:pic>
      <p:pic>
        <p:nvPicPr>
          <p:cNvPr id="5" name="Picture 4"/>
          <p:cNvPicPr>
            <a:picLocks noChangeAspect="1"/>
          </p:cNvPicPr>
          <p:nvPr/>
        </p:nvPicPr>
        <p:blipFill>
          <a:blip r:embed="rId4"/>
          <a:stretch>
            <a:fillRect/>
          </a:stretch>
        </p:blipFill>
        <p:spPr>
          <a:xfrm>
            <a:off x="7314584" y="5037360"/>
            <a:ext cx="1752600" cy="1752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a:t>
            </a:r>
            <a:endParaRPr lang="en-US" dirty="0"/>
          </a:p>
        </p:txBody>
      </p:sp>
      <p:pic>
        <p:nvPicPr>
          <p:cNvPr id="3" name="Picture 2"/>
          <p:cNvPicPr>
            <a:picLocks noChangeAspect="1"/>
          </p:cNvPicPr>
          <p:nvPr/>
        </p:nvPicPr>
        <p:blipFill>
          <a:blip r:embed="rId2"/>
          <a:stretch>
            <a:fillRect/>
          </a:stretch>
        </p:blipFill>
        <p:spPr>
          <a:xfrm>
            <a:off x="2003419" y="1616752"/>
            <a:ext cx="5265805" cy="5265805"/>
          </a:xfrm>
          <a:prstGeom prst="rect">
            <a:avLst/>
          </a:prstGeom>
        </p:spPr>
      </p:pic>
      <p:cxnSp>
        <p:nvCxnSpPr>
          <p:cNvPr id="6" name="Straight Arrow Connector 5"/>
          <p:cNvCxnSpPr/>
          <p:nvPr/>
        </p:nvCxnSpPr>
        <p:spPr>
          <a:xfrm>
            <a:off x="2003419" y="1417638"/>
            <a:ext cx="3481339"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484758" y="1417638"/>
            <a:ext cx="1784466"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71557" y="1049894"/>
            <a:ext cx="928334" cy="369332"/>
          </a:xfrm>
          <a:prstGeom prst="rect">
            <a:avLst/>
          </a:prstGeom>
          <a:noFill/>
        </p:spPr>
        <p:txBody>
          <a:bodyPr wrap="none" rtlCol="0">
            <a:spAutoFit/>
          </a:bodyPr>
          <a:lstStyle/>
          <a:p>
            <a:r>
              <a:rPr lang="en-US" dirty="0" smtClean="0"/>
              <a:t>2Mpc/h</a:t>
            </a:r>
            <a:endParaRPr lang="en-US" dirty="0"/>
          </a:p>
        </p:txBody>
      </p:sp>
      <p:sp>
        <p:nvSpPr>
          <p:cNvPr id="10" name="TextBox 9"/>
          <p:cNvSpPr txBox="1"/>
          <p:nvPr/>
        </p:nvSpPr>
        <p:spPr>
          <a:xfrm>
            <a:off x="5981286" y="1049894"/>
            <a:ext cx="1005090" cy="369332"/>
          </a:xfrm>
          <a:prstGeom prst="rect">
            <a:avLst/>
          </a:prstGeom>
          <a:noFill/>
        </p:spPr>
        <p:txBody>
          <a:bodyPr wrap="none" rtlCol="0">
            <a:spAutoFit/>
          </a:bodyPr>
          <a:lstStyle/>
          <a:p>
            <a:r>
              <a:rPr lang="en-US" dirty="0" smtClean="0"/>
              <a:t>50 </a:t>
            </a:r>
            <a:r>
              <a:rPr lang="en-US" dirty="0" err="1" smtClean="0"/>
              <a:t>kpc/h</a:t>
            </a:r>
            <a:endParaRPr lang="en-US" dirty="0"/>
          </a:p>
        </p:txBody>
      </p:sp>
      <p:sp>
        <p:nvSpPr>
          <p:cNvPr id="13" name="Rectangle 12"/>
          <p:cNvSpPr/>
          <p:nvPr/>
        </p:nvSpPr>
        <p:spPr>
          <a:xfrm>
            <a:off x="205812" y="6187506"/>
            <a:ext cx="1353030" cy="646331"/>
          </a:xfrm>
          <a:prstGeom prst="rect">
            <a:avLst/>
          </a:prstGeom>
        </p:spPr>
        <p:txBody>
          <a:bodyPr wrap="none">
            <a:spAutoFit/>
          </a:bodyPr>
          <a:lstStyle/>
          <a:p>
            <a:r>
              <a:rPr lang="en-US" dirty="0" smtClean="0"/>
              <a:t>Image credit </a:t>
            </a:r>
          </a:p>
          <a:p>
            <a:r>
              <a:rPr lang="en-US" dirty="0" smtClean="0"/>
              <a:t>K. </a:t>
            </a:r>
            <a:r>
              <a:rPr lang="en-US" dirty="0" err="1" smtClean="0"/>
              <a:t>Riebe</a:t>
            </a:r>
            <a:r>
              <a:rPr 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Matter</a:t>
            </a:r>
            <a:endParaRPr lang="en-US" dirty="0"/>
          </a:p>
        </p:txBody>
      </p:sp>
      <p:pic>
        <p:nvPicPr>
          <p:cNvPr id="3" name="Picture 2"/>
          <p:cNvPicPr>
            <a:picLocks noChangeAspect="1"/>
          </p:cNvPicPr>
          <p:nvPr/>
        </p:nvPicPr>
        <p:blipFill>
          <a:blip r:embed="rId2"/>
          <a:stretch>
            <a:fillRect/>
          </a:stretch>
        </p:blipFill>
        <p:spPr>
          <a:xfrm>
            <a:off x="1440000" y="1728470"/>
            <a:ext cx="6996430" cy="5129530"/>
          </a:xfrm>
          <a:prstGeom prst="rect">
            <a:avLst/>
          </a:prstGeom>
        </p:spPr>
      </p:pic>
      <p:sp>
        <p:nvSpPr>
          <p:cNvPr id="4" name="TextBox 3"/>
          <p:cNvSpPr txBox="1"/>
          <p:nvPr/>
        </p:nvSpPr>
        <p:spPr>
          <a:xfrm>
            <a:off x="223564" y="5794793"/>
            <a:ext cx="1956147" cy="646331"/>
          </a:xfrm>
          <a:prstGeom prst="rect">
            <a:avLst/>
          </a:prstGeom>
          <a:noFill/>
        </p:spPr>
        <p:txBody>
          <a:bodyPr wrap="none" rtlCol="0">
            <a:spAutoFit/>
          </a:bodyPr>
          <a:lstStyle/>
          <a:p>
            <a:r>
              <a:rPr lang="en-US" dirty="0" smtClean="0"/>
              <a:t>1.3 </a:t>
            </a:r>
            <a:r>
              <a:rPr lang="en-US" dirty="0" err="1" smtClean="0"/>
              <a:t>Mpc/h</a:t>
            </a:r>
            <a:r>
              <a:rPr lang="en-US" dirty="0" smtClean="0"/>
              <a:t> per side</a:t>
            </a:r>
          </a:p>
          <a:p>
            <a:r>
              <a:rPr lang="en-US" dirty="0" smtClean="0"/>
              <a:t>G. </a:t>
            </a:r>
            <a:r>
              <a:rPr lang="en-US" dirty="0" err="1" smtClean="0"/>
              <a:t>Yepes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Formation Rate</a:t>
            </a:r>
            <a:endParaRPr lang="en-US" dirty="0"/>
          </a:p>
        </p:txBody>
      </p:sp>
      <p:pic>
        <p:nvPicPr>
          <p:cNvPr id="4" name="Picture 3" descr="Screen shot 2013-01-30 at 4.44.58 PM.png"/>
          <p:cNvPicPr>
            <a:picLocks noChangeAspect="1"/>
          </p:cNvPicPr>
          <p:nvPr/>
        </p:nvPicPr>
        <p:blipFill>
          <a:blip r:embed="rId2"/>
          <a:stretch>
            <a:fillRect/>
          </a:stretch>
        </p:blipFill>
        <p:spPr>
          <a:xfrm>
            <a:off x="347720" y="1434398"/>
            <a:ext cx="5290301" cy="5170808"/>
          </a:xfrm>
          <a:prstGeom prst="rect">
            <a:avLst/>
          </a:prstGeom>
        </p:spPr>
      </p:pic>
      <p:sp>
        <p:nvSpPr>
          <p:cNvPr id="5" name="TextBox 4"/>
          <p:cNvSpPr txBox="1"/>
          <p:nvPr/>
        </p:nvSpPr>
        <p:spPr>
          <a:xfrm rot="16200000">
            <a:off x="-869317" y="3561305"/>
            <a:ext cx="2107969" cy="369332"/>
          </a:xfrm>
          <a:prstGeom prst="rect">
            <a:avLst/>
          </a:prstGeom>
          <a:noFill/>
        </p:spPr>
        <p:txBody>
          <a:bodyPr wrap="none" rtlCol="0">
            <a:spAutoFit/>
          </a:bodyPr>
          <a:lstStyle/>
          <a:p>
            <a:r>
              <a:rPr lang="en-US" dirty="0" smtClean="0"/>
              <a:t> Star Formation Rate</a:t>
            </a:r>
            <a:endParaRPr lang="en-US" dirty="0"/>
          </a:p>
        </p:txBody>
      </p:sp>
      <p:sp>
        <p:nvSpPr>
          <p:cNvPr id="6" name="TextBox 5"/>
          <p:cNvSpPr txBox="1"/>
          <p:nvPr/>
        </p:nvSpPr>
        <p:spPr>
          <a:xfrm>
            <a:off x="2299000" y="6488668"/>
            <a:ext cx="1992853" cy="369332"/>
          </a:xfrm>
          <a:prstGeom prst="rect">
            <a:avLst/>
          </a:prstGeom>
          <a:noFill/>
        </p:spPr>
        <p:txBody>
          <a:bodyPr wrap="none" rtlCol="0">
            <a:spAutoFit/>
          </a:bodyPr>
          <a:lstStyle/>
          <a:p>
            <a:r>
              <a:rPr lang="en-US" dirty="0" smtClean="0"/>
              <a:t>Galaxy Stellar Mass</a:t>
            </a:r>
            <a:endParaRPr lang="en-US" dirty="0"/>
          </a:p>
        </p:txBody>
      </p:sp>
      <p:sp>
        <p:nvSpPr>
          <p:cNvPr id="7" name="TextBox 6"/>
          <p:cNvSpPr txBox="1"/>
          <p:nvPr/>
        </p:nvSpPr>
        <p:spPr>
          <a:xfrm>
            <a:off x="5594229" y="1609460"/>
            <a:ext cx="3715230" cy="4524316"/>
          </a:xfrm>
          <a:prstGeom prst="rect">
            <a:avLst/>
          </a:prstGeom>
          <a:noFill/>
        </p:spPr>
        <p:txBody>
          <a:bodyPr wrap="none" rtlCol="0">
            <a:spAutoFit/>
          </a:bodyPr>
          <a:lstStyle/>
          <a:p>
            <a:r>
              <a:rPr lang="en-US" dirty="0" smtClean="0"/>
              <a:t>We exclude form our sample all </a:t>
            </a:r>
          </a:p>
          <a:p>
            <a:r>
              <a:rPr lang="en-US" dirty="0" smtClean="0"/>
              <a:t>satellite galaxies and we focus only </a:t>
            </a:r>
          </a:p>
          <a:p>
            <a:r>
              <a:rPr lang="en-US" dirty="0" smtClean="0"/>
              <a:t>on central galaxies of halos with </a:t>
            </a:r>
          </a:p>
          <a:p>
            <a:r>
              <a:rPr lang="en-US" dirty="0" smtClean="0"/>
              <a:t>M&gt;10^10 </a:t>
            </a:r>
            <a:r>
              <a:rPr lang="en-US" dirty="0" err="1" smtClean="0"/>
              <a:t>Msolar</a:t>
            </a:r>
            <a:r>
              <a:rPr lang="en-US" dirty="0" smtClean="0"/>
              <a:t>.</a:t>
            </a:r>
          </a:p>
          <a:p>
            <a:r>
              <a:rPr lang="en-US" dirty="0" smtClean="0"/>
              <a:t>Galaxy properties are computed </a:t>
            </a:r>
          </a:p>
          <a:p>
            <a:r>
              <a:rPr lang="en-US" dirty="0" smtClean="0"/>
              <a:t>within the galactic radius </a:t>
            </a:r>
          </a:p>
          <a:p>
            <a:r>
              <a:rPr lang="en-US" dirty="0" err="1" smtClean="0"/>
              <a:t>rgal</a:t>
            </a:r>
            <a:r>
              <a:rPr lang="en-US" dirty="0" smtClean="0"/>
              <a:t>=0.15 r200</a:t>
            </a:r>
          </a:p>
          <a:p>
            <a:endParaRPr lang="en-US" dirty="0" smtClean="0"/>
          </a:p>
          <a:p>
            <a:r>
              <a:rPr lang="en-US" dirty="0" smtClean="0"/>
              <a:t>Simulated Local Group galaxies</a:t>
            </a:r>
          </a:p>
          <a:p>
            <a:r>
              <a:rPr lang="en-US" dirty="0" smtClean="0"/>
              <a:t>show a wide range of star formation </a:t>
            </a:r>
          </a:p>
          <a:p>
            <a:r>
              <a:rPr lang="en-US" dirty="0" smtClean="0"/>
              <a:t>rates. Two groups are distinguishable: </a:t>
            </a:r>
            <a:endParaRPr lang="en-US" dirty="0" smtClean="0">
              <a:solidFill>
                <a:srgbClr val="008000"/>
              </a:solidFill>
            </a:endParaRPr>
          </a:p>
          <a:p>
            <a:pPr marL="342900" indent="-342900">
              <a:buAutoNum type="arabicParenR"/>
            </a:pPr>
            <a:r>
              <a:rPr lang="en-US" dirty="0" smtClean="0">
                <a:solidFill>
                  <a:srgbClr val="008000"/>
                </a:solidFill>
              </a:rPr>
              <a:t>Those that are forming stars at </a:t>
            </a:r>
          </a:p>
          <a:p>
            <a:pPr marL="342900" indent="-342900"/>
            <a:r>
              <a:rPr lang="en-US" dirty="0" smtClean="0">
                <a:solidFill>
                  <a:srgbClr val="008000"/>
                </a:solidFill>
              </a:rPr>
              <a:t>rates roughly comparable to their </a:t>
            </a:r>
          </a:p>
          <a:p>
            <a:r>
              <a:rPr lang="en-US" dirty="0" smtClean="0">
                <a:solidFill>
                  <a:srgbClr val="008000"/>
                </a:solidFill>
              </a:rPr>
              <a:t>past average (green triangles)</a:t>
            </a:r>
            <a:endParaRPr lang="en-US" dirty="0" smtClean="0">
              <a:solidFill>
                <a:srgbClr val="FF0000"/>
              </a:solidFill>
            </a:endParaRPr>
          </a:p>
          <a:p>
            <a:r>
              <a:rPr lang="en-US" dirty="0" smtClean="0">
                <a:solidFill>
                  <a:srgbClr val="FF0000"/>
                </a:solidFill>
              </a:rPr>
              <a:t>2) Those where star formation has</a:t>
            </a:r>
          </a:p>
          <a:p>
            <a:r>
              <a:rPr lang="en-US" dirty="0" smtClean="0">
                <a:solidFill>
                  <a:srgbClr val="FF0000"/>
                </a:solidFill>
              </a:rPr>
              <a:t>largely ceased (red circles) </a:t>
            </a:r>
          </a:p>
        </p:txBody>
      </p:sp>
      <p:sp>
        <p:nvSpPr>
          <p:cNvPr id="8" name="TextBox 7"/>
          <p:cNvSpPr txBox="1"/>
          <p:nvPr/>
        </p:nvSpPr>
        <p:spPr>
          <a:xfrm>
            <a:off x="6458367" y="6499104"/>
            <a:ext cx="2704662" cy="369332"/>
          </a:xfrm>
          <a:prstGeom prst="rect">
            <a:avLst/>
          </a:prstGeom>
          <a:noFill/>
        </p:spPr>
        <p:txBody>
          <a:bodyPr wrap="none" rtlCol="0">
            <a:spAutoFit/>
          </a:bodyPr>
          <a:lstStyle/>
          <a:p>
            <a:r>
              <a:rPr lang="en-US" dirty="0" smtClean="0"/>
              <a:t>Benitez-</a:t>
            </a:r>
            <a:r>
              <a:rPr lang="en-US" dirty="0" err="1" smtClean="0"/>
              <a:t>Llambay</a:t>
            </a:r>
            <a:r>
              <a:rPr lang="en-US" dirty="0" smtClean="0"/>
              <a:t> et al 2013</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Distribution</a:t>
            </a:r>
            <a:endParaRPr lang="en-US" dirty="0"/>
          </a:p>
        </p:txBody>
      </p:sp>
      <p:pic>
        <p:nvPicPr>
          <p:cNvPr id="4" name="Picture 3" descr="Screen shot 2013-01-30 at 6.03.10 PM.png"/>
          <p:cNvPicPr>
            <a:picLocks noChangeAspect="1"/>
          </p:cNvPicPr>
          <p:nvPr/>
        </p:nvPicPr>
        <p:blipFill>
          <a:blip r:embed="rId3"/>
          <a:stretch>
            <a:fillRect/>
          </a:stretch>
        </p:blipFill>
        <p:spPr>
          <a:xfrm>
            <a:off x="0" y="1417638"/>
            <a:ext cx="9143999" cy="4076184"/>
          </a:xfrm>
          <a:prstGeom prst="rect">
            <a:avLst/>
          </a:prstGeom>
        </p:spPr>
      </p:pic>
      <p:sp>
        <p:nvSpPr>
          <p:cNvPr id="7" name="TextBox 6"/>
          <p:cNvSpPr txBox="1"/>
          <p:nvPr/>
        </p:nvSpPr>
        <p:spPr>
          <a:xfrm>
            <a:off x="890341" y="5956436"/>
            <a:ext cx="3698661" cy="369332"/>
          </a:xfrm>
          <a:prstGeom prst="rect">
            <a:avLst/>
          </a:prstGeom>
          <a:noFill/>
        </p:spPr>
        <p:txBody>
          <a:bodyPr wrap="none" rtlCol="0">
            <a:spAutoFit/>
          </a:bodyPr>
          <a:lstStyle/>
          <a:p>
            <a:r>
              <a:rPr lang="en-US" dirty="0" smtClean="0">
                <a:solidFill>
                  <a:srgbClr val="008000"/>
                </a:solidFill>
              </a:rPr>
              <a:t>Galaxies with on-going star formation</a:t>
            </a:r>
            <a:endParaRPr lang="en-US" dirty="0">
              <a:solidFill>
                <a:srgbClr val="008000"/>
              </a:solidFill>
            </a:endParaRPr>
          </a:p>
        </p:txBody>
      </p:sp>
      <p:sp>
        <p:nvSpPr>
          <p:cNvPr id="8" name="TextBox 7"/>
          <p:cNvSpPr txBox="1"/>
          <p:nvPr/>
        </p:nvSpPr>
        <p:spPr>
          <a:xfrm>
            <a:off x="4988139" y="5956436"/>
            <a:ext cx="3493264" cy="369332"/>
          </a:xfrm>
          <a:prstGeom prst="rect">
            <a:avLst/>
          </a:prstGeom>
          <a:noFill/>
        </p:spPr>
        <p:txBody>
          <a:bodyPr wrap="none" rtlCol="0">
            <a:spAutoFit/>
          </a:bodyPr>
          <a:lstStyle/>
          <a:p>
            <a:r>
              <a:rPr lang="en-US" dirty="0" smtClean="0">
                <a:solidFill>
                  <a:srgbClr val="FF0000"/>
                </a:solidFill>
              </a:rPr>
              <a:t>Galaxies that stopped forming stars</a:t>
            </a:r>
            <a:endParaRPr lang="en-US" dirty="0">
              <a:solidFill>
                <a:srgbClr val="FF0000"/>
              </a:solidFill>
            </a:endParaRPr>
          </a:p>
        </p:txBody>
      </p:sp>
      <p:sp>
        <p:nvSpPr>
          <p:cNvPr id="9" name="TextBox 8"/>
          <p:cNvSpPr txBox="1"/>
          <p:nvPr/>
        </p:nvSpPr>
        <p:spPr>
          <a:xfrm>
            <a:off x="6458367" y="6499104"/>
            <a:ext cx="2704662" cy="369332"/>
          </a:xfrm>
          <a:prstGeom prst="rect">
            <a:avLst/>
          </a:prstGeom>
          <a:noFill/>
        </p:spPr>
        <p:txBody>
          <a:bodyPr wrap="none" rtlCol="0">
            <a:spAutoFit/>
          </a:bodyPr>
          <a:lstStyle/>
          <a:p>
            <a:r>
              <a:rPr lang="en-US" dirty="0" smtClean="0"/>
              <a:t>Benitez-</a:t>
            </a:r>
            <a:r>
              <a:rPr lang="en-US" dirty="0" err="1" smtClean="0"/>
              <a:t>Llambay</a:t>
            </a:r>
            <a:r>
              <a:rPr lang="en-US" dirty="0" smtClean="0"/>
              <a:t> et al 2013</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Baryonic Content </a:t>
            </a:r>
            <a:endParaRPr lang="en-US" dirty="0"/>
          </a:p>
        </p:txBody>
      </p:sp>
      <p:pic>
        <p:nvPicPr>
          <p:cNvPr id="4" name="Picture 3" descr="Screen shot 2013-01-30 at 4.45.54 PM.png"/>
          <p:cNvPicPr>
            <a:picLocks noChangeAspect="1"/>
          </p:cNvPicPr>
          <p:nvPr/>
        </p:nvPicPr>
        <p:blipFill>
          <a:blip r:embed="rId3"/>
          <a:stretch>
            <a:fillRect/>
          </a:stretch>
        </p:blipFill>
        <p:spPr>
          <a:xfrm>
            <a:off x="457200" y="1962161"/>
            <a:ext cx="4608948" cy="4348403"/>
          </a:xfrm>
          <a:prstGeom prst="rect">
            <a:avLst/>
          </a:prstGeom>
        </p:spPr>
      </p:pic>
      <p:sp>
        <p:nvSpPr>
          <p:cNvPr id="5" name="TextBox 4"/>
          <p:cNvSpPr txBox="1"/>
          <p:nvPr/>
        </p:nvSpPr>
        <p:spPr>
          <a:xfrm rot="16200000">
            <a:off x="-2012707" y="3840657"/>
            <a:ext cx="4570482" cy="369332"/>
          </a:xfrm>
          <a:prstGeom prst="rect">
            <a:avLst/>
          </a:prstGeom>
          <a:noFill/>
        </p:spPr>
        <p:txBody>
          <a:bodyPr wrap="none" rtlCol="0">
            <a:spAutoFit/>
          </a:bodyPr>
          <a:lstStyle/>
          <a:p>
            <a:r>
              <a:rPr lang="en-US" dirty="0" smtClean="0"/>
              <a:t>Baryonic (Gas + Stars) Mass inside </a:t>
            </a:r>
            <a:r>
              <a:rPr lang="en-US" dirty="0" err="1" smtClean="0"/>
              <a:t>Virial</a:t>
            </a:r>
            <a:r>
              <a:rPr lang="en-US" dirty="0" smtClean="0"/>
              <a:t> Radius</a:t>
            </a:r>
            <a:endParaRPr lang="en-US" dirty="0"/>
          </a:p>
        </p:txBody>
      </p:sp>
      <p:sp>
        <p:nvSpPr>
          <p:cNvPr id="6" name="TextBox 5"/>
          <p:cNvSpPr txBox="1"/>
          <p:nvPr/>
        </p:nvSpPr>
        <p:spPr>
          <a:xfrm>
            <a:off x="2145734" y="6488668"/>
            <a:ext cx="1687556" cy="369332"/>
          </a:xfrm>
          <a:prstGeom prst="rect">
            <a:avLst/>
          </a:prstGeom>
          <a:noFill/>
        </p:spPr>
        <p:txBody>
          <a:bodyPr wrap="none" rtlCol="0">
            <a:spAutoFit/>
          </a:bodyPr>
          <a:lstStyle/>
          <a:p>
            <a:r>
              <a:rPr lang="en-US" dirty="0" smtClean="0"/>
              <a:t>Halo </a:t>
            </a:r>
            <a:r>
              <a:rPr lang="en-US" dirty="0" err="1" smtClean="0"/>
              <a:t>Virial</a:t>
            </a:r>
            <a:r>
              <a:rPr lang="en-US" dirty="0" smtClean="0"/>
              <a:t> Mass</a:t>
            </a:r>
            <a:endParaRPr lang="en-US" dirty="0"/>
          </a:p>
        </p:txBody>
      </p:sp>
      <p:sp>
        <p:nvSpPr>
          <p:cNvPr id="7" name="TextBox 6"/>
          <p:cNvSpPr txBox="1"/>
          <p:nvPr/>
        </p:nvSpPr>
        <p:spPr>
          <a:xfrm>
            <a:off x="5066148" y="2145948"/>
            <a:ext cx="3852738" cy="1754327"/>
          </a:xfrm>
          <a:prstGeom prst="rect">
            <a:avLst/>
          </a:prstGeom>
          <a:noFill/>
        </p:spPr>
        <p:txBody>
          <a:bodyPr wrap="none" rtlCol="0">
            <a:spAutoFit/>
          </a:bodyPr>
          <a:lstStyle/>
          <a:p>
            <a:r>
              <a:rPr lang="en-US" dirty="0" smtClean="0">
                <a:solidFill>
                  <a:srgbClr val="FF0000"/>
                </a:solidFill>
              </a:rPr>
              <a:t>Simulated galaxies where star </a:t>
            </a:r>
          </a:p>
          <a:p>
            <a:r>
              <a:rPr lang="en-US" dirty="0" smtClean="0">
                <a:solidFill>
                  <a:srgbClr val="FF0000"/>
                </a:solidFill>
              </a:rPr>
              <a:t>formation has largely ceased (red </a:t>
            </a:r>
          </a:p>
          <a:p>
            <a:r>
              <a:rPr lang="en-US" dirty="0" smtClean="0">
                <a:solidFill>
                  <a:srgbClr val="FF0000"/>
                </a:solidFill>
              </a:rPr>
              <a:t>circles) have lost most of their baryons.</a:t>
            </a:r>
          </a:p>
          <a:p>
            <a:r>
              <a:rPr lang="en-US" dirty="0" smtClean="0">
                <a:solidFill>
                  <a:srgbClr val="FF0000"/>
                </a:solidFill>
              </a:rPr>
              <a:t>None of these galaxies has retained</a:t>
            </a:r>
          </a:p>
          <a:p>
            <a:r>
              <a:rPr lang="en-US" dirty="0" smtClean="0">
                <a:solidFill>
                  <a:srgbClr val="FF0000"/>
                </a:solidFill>
              </a:rPr>
              <a:t>more than ~20% of the baryons within</a:t>
            </a:r>
          </a:p>
          <a:p>
            <a:r>
              <a:rPr lang="en-US" dirty="0" smtClean="0">
                <a:solidFill>
                  <a:srgbClr val="FF0000"/>
                </a:solidFill>
              </a:rPr>
              <a:t>their </a:t>
            </a:r>
            <a:r>
              <a:rPr lang="en-US" dirty="0" err="1" smtClean="0">
                <a:solidFill>
                  <a:srgbClr val="FF0000"/>
                </a:solidFill>
              </a:rPr>
              <a:t>virial</a:t>
            </a:r>
            <a:r>
              <a:rPr lang="en-US" dirty="0" smtClean="0">
                <a:solidFill>
                  <a:srgbClr val="FF0000"/>
                </a:solidFill>
              </a:rPr>
              <a:t> radius.</a:t>
            </a:r>
            <a:endParaRPr lang="en-US" dirty="0">
              <a:solidFill>
                <a:srgbClr val="FF0000"/>
              </a:solidFill>
            </a:endParaRPr>
          </a:p>
        </p:txBody>
      </p:sp>
      <p:sp>
        <p:nvSpPr>
          <p:cNvPr id="8" name="TextBox 7"/>
          <p:cNvSpPr txBox="1"/>
          <p:nvPr/>
        </p:nvSpPr>
        <p:spPr>
          <a:xfrm>
            <a:off x="6458367" y="6499104"/>
            <a:ext cx="2704662" cy="369332"/>
          </a:xfrm>
          <a:prstGeom prst="rect">
            <a:avLst/>
          </a:prstGeom>
          <a:noFill/>
        </p:spPr>
        <p:txBody>
          <a:bodyPr wrap="none" rtlCol="0">
            <a:spAutoFit/>
          </a:bodyPr>
          <a:lstStyle/>
          <a:p>
            <a:r>
              <a:rPr lang="en-US" dirty="0" smtClean="0"/>
              <a:t>Benitez-</a:t>
            </a:r>
            <a:r>
              <a:rPr lang="en-US" dirty="0" err="1" smtClean="0"/>
              <a:t>Llambay</a:t>
            </a:r>
            <a:r>
              <a:rPr lang="en-US" dirty="0" smtClean="0"/>
              <a:t> et al 2013</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Evolution</a:t>
            </a:r>
            <a:endParaRPr lang="en-US" dirty="0"/>
          </a:p>
        </p:txBody>
      </p:sp>
      <p:pic>
        <p:nvPicPr>
          <p:cNvPr id="3" name="Picture 2" descr="Screen shot 2013-01-30 at 4.46.12 PM.png"/>
          <p:cNvPicPr>
            <a:picLocks noChangeAspect="1"/>
          </p:cNvPicPr>
          <p:nvPr/>
        </p:nvPicPr>
        <p:blipFill>
          <a:blip r:embed="rId3"/>
          <a:stretch>
            <a:fillRect/>
          </a:stretch>
        </p:blipFill>
        <p:spPr>
          <a:xfrm>
            <a:off x="457200" y="1729897"/>
            <a:ext cx="4727943" cy="4558770"/>
          </a:xfrm>
          <a:prstGeom prst="rect">
            <a:avLst/>
          </a:prstGeom>
        </p:spPr>
      </p:pic>
      <p:sp>
        <p:nvSpPr>
          <p:cNvPr id="4" name="TextBox 3"/>
          <p:cNvSpPr txBox="1"/>
          <p:nvPr/>
        </p:nvSpPr>
        <p:spPr>
          <a:xfrm rot="16200000">
            <a:off x="-996560" y="3687376"/>
            <a:ext cx="2538187" cy="369332"/>
          </a:xfrm>
          <a:prstGeom prst="rect">
            <a:avLst/>
          </a:prstGeom>
          <a:noFill/>
        </p:spPr>
        <p:txBody>
          <a:bodyPr wrap="none" rtlCol="0">
            <a:spAutoFit/>
          </a:bodyPr>
          <a:lstStyle/>
          <a:p>
            <a:r>
              <a:rPr lang="en-US" dirty="0" smtClean="0"/>
              <a:t> Mass inside </a:t>
            </a:r>
            <a:r>
              <a:rPr lang="en-US" dirty="0" err="1" smtClean="0"/>
              <a:t>Virial</a:t>
            </a:r>
            <a:r>
              <a:rPr lang="en-US" dirty="0" smtClean="0"/>
              <a:t> Radius</a:t>
            </a:r>
            <a:endParaRPr lang="en-US" dirty="0"/>
          </a:p>
        </p:txBody>
      </p:sp>
      <p:sp>
        <p:nvSpPr>
          <p:cNvPr id="5" name="TextBox 4"/>
          <p:cNvSpPr txBox="1"/>
          <p:nvPr/>
        </p:nvSpPr>
        <p:spPr>
          <a:xfrm>
            <a:off x="2145734" y="6488668"/>
            <a:ext cx="1341533" cy="369332"/>
          </a:xfrm>
          <a:prstGeom prst="rect">
            <a:avLst/>
          </a:prstGeom>
          <a:noFill/>
        </p:spPr>
        <p:txBody>
          <a:bodyPr wrap="none" rtlCol="0">
            <a:spAutoFit/>
          </a:bodyPr>
          <a:lstStyle/>
          <a:p>
            <a:r>
              <a:rPr lang="en-US" dirty="0" smtClean="0"/>
              <a:t>Time in </a:t>
            </a:r>
            <a:r>
              <a:rPr lang="en-US" dirty="0" err="1" smtClean="0"/>
              <a:t>Gyrs</a:t>
            </a:r>
            <a:endParaRPr lang="en-US" dirty="0"/>
          </a:p>
        </p:txBody>
      </p:sp>
      <p:sp>
        <p:nvSpPr>
          <p:cNvPr id="7" name="TextBox 6"/>
          <p:cNvSpPr txBox="1"/>
          <p:nvPr/>
        </p:nvSpPr>
        <p:spPr>
          <a:xfrm>
            <a:off x="5185143" y="2145948"/>
            <a:ext cx="4125160" cy="1754327"/>
          </a:xfrm>
          <a:prstGeom prst="rect">
            <a:avLst/>
          </a:prstGeom>
          <a:noFill/>
        </p:spPr>
        <p:txBody>
          <a:bodyPr wrap="none" rtlCol="0">
            <a:spAutoFit/>
          </a:bodyPr>
          <a:lstStyle/>
          <a:p>
            <a:r>
              <a:rPr lang="en-US" dirty="0" smtClean="0"/>
              <a:t>Evolution of mass within the </a:t>
            </a:r>
            <a:r>
              <a:rPr lang="en-US" dirty="0" err="1" smtClean="0"/>
              <a:t>virial</a:t>
            </a:r>
            <a:endParaRPr lang="en-US" dirty="0" smtClean="0"/>
          </a:p>
          <a:p>
            <a:r>
              <a:rPr lang="en-US" dirty="0" smtClean="0"/>
              <a:t>Radius for galaxy number 30. </a:t>
            </a:r>
          </a:p>
          <a:p>
            <a:r>
              <a:rPr lang="en-US" dirty="0" smtClean="0"/>
              <a:t>Most of the baryons are lost over</a:t>
            </a:r>
          </a:p>
          <a:p>
            <a:r>
              <a:rPr lang="en-US" dirty="0" smtClean="0"/>
              <a:t>a short period of time 2&lt;</a:t>
            </a:r>
            <a:r>
              <a:rPr lang="en-US" dirty="0" err="1" smtClean="0"/>
              <a:t>z</a:t>
            </a:r>
            <a:r>
              <a:rPr lang="en-US" dirty="0" smtClean="0"/>
              <a:t>&lt;3.</a:t>
            </a:r>
          </a:p>
          <a:p>
            <a:r>
              <a:rPr lang="en-US" dirty="0" smtClean="0"/>
              <a:t>The lost of baryons is the main reason</a:t>
            </a:r>
          </a:p>
          <a:p>
            <a:r>
              <a:rPr lang="en-US" dirty="0" smtClean="0"/>
              <a:t>why this galaxy has stopped forming stars.</a:t>
            </a:r>
          </a:p>
        </p:txBody>
      </p:sp>
      <p:sp>
        <p:nvSpPr>
          <p:cNvPr id="8" name="TextBox 7"/>
          <p:cNvSpPr txBox="1"/>
          <p:nvPr/>
        </p:nvSpPr>
        <p:spPr>
          <a:xfrm>
            <a:off x="6458367" y="6499104"/>
            <a:ext cx="2704662" cy="369332"/>
          </a:xfrm>
          <a:prstGeom prst="rect">
            <a:avLst/>
          </a:prstGeom>
          <a:noFill/>
        </p:spPr>
        <p:txBody>
          <a:bodyPr wrap="none" rtlCol="0">
            <a:spAutoFit/>
          </a:bodyPr>
          <a:lstStyle/>
          <a:p>
            <a:r>
              <a:rPr lang="en-US" dirty="0" smtClean="0"/>
              <a:t>Benitez-</a:t>
            </a:r>
            <a:r>
              <a:rPr lang="en-US" dirty="0" err="1" smtClean="0"/>
              <a:t>Llambay</a:t>
            </a:r>
            <a:r>
              <a:rPr lang="en-US" dirty="0" smtClean="0"/>
              <a:t> et al 2013</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Temporal Evolution</a:t>
            </a:r>
            <a:endParaRPr lang="en-US" dirty="0"/>
          </a:p>
        </p:txBody>
      </p:sp>
      <p:pic>
        <p:nvPicPr>
          <p:cNvPr id="5" name="Picture 4"/>
          <p:cNvPicPr>
            <a:picLocks noChangeAspect="1"/>
          </p:cNvPicPr>
          <p:nvPr/>
        </p:nvPicPr>
        <p:blipFill>
          <a:blip r:embed="rId2"/>
          <a:stretch>
            <a:fillRect/>
          </a:stretch>
        </p:blipFill>
        <p:spPr>
          <a:xfrm>
            <a:off x="691200" y="1468801"/>
            <a:ext cx="2577592" cy="2675001"/>
          </a:xfrm>
          <a:prstGeom prst="rect">
            <a:avLst/>
          </a:prstGeom>
        </p:spPr>
      </p:pic>
      <p:pic>
        <p:nvPicPr>
          <p:cNvPr id="6" name="Picture 5"/>
          <p:cNvPicPr>
            <a:picLocks noChangeAspect="1"/>
          </p:cNvPicPr>
          <p:nvPr/>
        </p:nvPicPr>
        <p:blipFill>
          <a:blip r:embed="rId3"/>
          <a:stretch>
            <a:fillRect/>
          </a:stretch>
        </p:blipFill>
        <p:spPr>
          <a:xfrm>
            <a:off x="3278460" y="1468801"/>
            <a:ext cx="2577592" cy="2675001"/>
          </a:xfrm>
          <a:prstGeom prst="rect">
            <a:avLst/>
          </a:prstGeom>
        </p:spPr>
      </p:pic>
      <p:pic>
        <p:nvPicPr>
          <p:cNvPr id="7" name="Picture 6"/>
          <p:cNvPicPr>
            <a:picLocks noChangeAspect="1"/>
          </p:cNvPicPr>
          <p:nvPr/>
        </p:nvPicPr>
        <p:blipFill>
          <a:blip r:embed="rId4"/>
          <a:stretch>
            <a:fillRect/>
          </a:stretch>
        </p:blipFill>
        <p:spPr>
          <a:xfrm>
            <a:off x="5865721" y="1468801"/>
            <a:ext cx="2570099" cy="2675001"/>
          </a:xfrm>
          <a:prstGeom prst="rect">
            <a:avLst/>
          </a:prstGeom>
        </p:spPr>
      </p:pic>
      <p:pic>
        <p:nvPicPr>
          <p:cNvPr id="8" name="Picture 7"/>
          <p:cNvPicPr>
            <a:picLocks noChangeAspect="1"/>
          </p:cNvPicPr>
          <p:nvPr/>
        </p:nvPicPr>
        <p:blipFill>
          <a:blip r:embed="rId5"/>
          <a:stretch>
            <a:fillRect/>
          </a:stretch>
        </p:blipFill>
        <p:spPr>
          <a:xfrm>
            <a:off x="691200" y="4155120"/>
            <a:ext cx="2577592" cy="2682494"/>
          </a:xfrm>
          <a:prstGeom prst="rect">
            <a:avLst/>
          </a:prstGeom>
        </p:spPr>
      </p:pic>
      <p:pic>
        <p:nvPicPr>
          <p:cNvPr id="9" name="Picture 8"/>
          <p:cNvPicPr>
            <a:picLocks noChangeAspect="1"/>
          </p:cNvPicPr>
          <p:nvPr/>
        </p:nvPicPr>
        <p:blipFill>
          <a:blip r:embed="rId6"/>
          <a:stretch>
            <a:fillRect/>
          </a:stretch>
        </p:blipFill>
        <p:spPr>
          <a:xfrm>
            <a:off x="3278460" y="4152720"/>
            <a:ext cx="2577592" cy="2682494"/>
          </a:xfrm>
          <a:prstGeom prst="rect">
            <a:avLst/>
          </a:prstGeom>
        </p:spPr>
      </p:pic>
      <p:pic>
        <p:nvPicPr>
          <p:cNvPr id="10" name="Picture 9"/>
          <p:cNvPicPr>
            <a:picLocks noChangeAspect="1"/>
          </p:cNvPicPr>
          <p:nvPr/>
        </p:nvPicPr>
        <p:blipFill>
          <a:blip r:embed="rId7"/>
          <a:stretch>
            <a:fillRect/>
          </a:stretch>
        </p:blipFill>
        <p:spPr>
          <a:xfrm>
            <a:off x="5865721" y="4155120"/>
            <a:ext cx="2570099" cy="2682494"/>
          </a:xfrm>
          <a:prstGeom prst="rect">
            <a:avLst/>
          </a:prstGeom>
        </p:spPr>
      </p:pic>
      <p:sp>
        <p:nvSpPr>
          <p:cNvPr id="11" name="TextBox 10"/>
          <p:cNvSpPr txBox="1"/>
          <p:nvPr/>
        </p:nvSpPr>
        <p:spPr>
          <a:xfrm>
            <a:off x="691200" y="3750391"/>
            <a:ext cx="816975" cy="369332"/>
          </a:xfrm>
          <a:prstGeom prst="rect">
            <a:avLst/>
          </a:prstGeom>
          <a:noFill/>
        </p:spPr>
        <p:txBody>
          <a:bodyPr wrap="none" rtlCol="0">
            <a:spAutoFit/>
          </a:bodyPr>
          <a:lstStyle/>
          <a:p>
            <a:r>
              <a:rPr lang="en-US" dirty="0" smtClean="0">
                <a:solidFill>
                  <a:schemeClr val="bg1"/>
                </a:solidFill>
              </a:rPr>
              <a:t>Z=5.08</a:t>
            </a:r>
            <a:endParaRPr lang="en-US" dirty="0">
              <a:solidFill>
                <a:schemeClr val="bg1"/>
              </a:solidFill>
            </a:endParaRPr>
          </a:p>
        </p:txBody>
      </p:sp>
      <p:sp>
        <p:nvSpPr>
          <p:cNvPr id="12" name="TextBox 11"/>
          <p:cNvSpPr txBox="1"/>
          <p:nvPr/>
        </p:nvSpPr>
        <p:spPr>
          <a:xfrm>
            <a:off x="3268792" y="3785788"/>
            <a:ext cx="816975" cy="369332"/>
          </a:xfrm>
          <a:prstGeom prst="rect">
            <a:avLst/>
          </a:prstGeom>
          <a:noFill/>
        </p:spPr>
        <p:txBody>
          <a:bodyPr wrap="none" rtlCol="0">
            <a:spAutoFit/>
          </a:bodyPr>
          <a:lstStyle/>
          <a:p>
            <a:r>
              <a:rPr lang="en-US" dirty="0" smtClean="0">
                <a:solidFill>
                  <a:schemeClr val="bg1"/>
                </a:solidFill>
              </a:rPr>
              <a:t>Z=3.01</a:t>
            </a:r>
            <a:endParaRPr lang="en-US" dirty="0">
              <a:solidFill>
                <a:schemeClr val="bg1"/>
              </a:solidFill>
            </a:endParaRPr>
          </a:p>
        </p:txBody>
      </p:sp>
      <p:sp>
        <p:nvSpPr>
          <p:cNvPr id="13" name="TextBox 12"/>
          <p:cNvSpPr txBox="1"/>
          <p:nvPr/>
        </p:nvSpPr>
        <p:spPr>
          <a:xfrm>
            <a:off x="5865721" y="3785788"/>
            <a:ext cx="816975" cy="369332"/>
          </a:xfrm>
          <a:prstGeom prst="rect">
            <a:avLst/>
          </a:prstGeom>
          <a:noFill/>
        </p:spPr>
        <p:txBody>
          <a:bodyPr wrap="none" rtlCol="0">
            <a:spAutoFit/>
          </a:bodyPr>
          <a:lstStyle/>
          <a:p>
            <a:r>
              <a:rPr lang="en-US" dirty="0" smtClean="0">
                <a:solidFill>
                  <a:schemeClr val="bg1"/>
                </a:solidFill>
              </a:rPr>
              <a:t>Z=2.51</a:t>
            </a:r>
            <a:endParaRPr lang="en-US" dirty="0">
              <a:solidFill>
                <a:schemeClr val="bg1"/>
              </a:solidFill>
            </a:endParaRPr>
          </a:p>
        </p:txBody>
      </p:sp>
      <p:sp>
        <p:nvSpPr>
          <p:cNvPr id="14" name="TextBox 13"/>
          <p:cNvSpPr txBox="1"/>
          <p:nvPr/>
        </p:nvSpPr>
        <p:spPr>
          <a:xfrm>
            <a:off x="739912" y="6465882"/>
            <a:ext cx="816975" cy="369332"/>
          </a:xfrm>
          <a:prstGeom prst="rect">
            <a:avLst/>
          </a:prstGeom>
          <a:noFill/>
        </p:spPr>
        <p:txBody>
          <a:bodyPr wrap="none" rtlCol="0">
            <a:spAutoFit/>
          </a:bodyPr>
          <a:lstStyle/>
          <a:p>
            <a:r>
              <a:rPr lang="en-US" dirty="0" smtClean="0">
                <a:solidFill>
                  <a:schemeClr val="bg1"/>
                </a:solidFill>
              </a:rPr>
              <a:t>Z=1.80</a:t>
            </a:r>
            <a:endParaRPr lang="en-US" dirty="0">
              <a:solidFill>
                <a:schemeClr val="bg1"/>
              </a:solidFill>
            </a:endParaRPr>
          </a:p>
        </p:txBody>
      </p:sp>
      <p:sp>
        <p:nvSpPr>
          <p:cNvPr id="15" name="TextBox 14"/>
          <p:cNvSpPr txBox="1"/>
          <p:nvPr/>
        </p:nvSpPr>
        <p:spPr>
          <a:xfrm>
            <a:off x="3278460" y="6465882"/>
            <a:ext cx="816975" cy="369332"/>
          </a:xfrm>
          <a:prstGeom prst="rect">
            <a:avLst/>
          </a:prstGeom>
          <a:noFill/>
        </p:spPr>
        <p:txBody>
          <a:bodyPr wrap="none" rtlCol="0">
            <a:spAutoFit/>
          </a:bodyPr>
          <a:lstStyle/>
          <a:p>
            <a:r>
              <a:rPr lang="en-US" dirty="0" smtClean="0">
                <a:solidFill>
                  <a:schemeClr val="bg1"/>
                </a:solidFill>
              </a:rPr>
              <a:t>Z=0.75</a:t>
            </a:r>
            <a:endParaRPr lang="en-US" dirty="0">
              <a:solidFill>
                <a:schemeClr val="bg1"/>
              </a:solidFill>
            </a:endParaRPr>
          </a:p>
        </p:txBody>
      </p:sp>
      <p:sp>
        <p:nvSpPr>
          <p:cNvPr id="16" name="TextBox 15"/>
          <p:cNvSpPr txBox="1"/>
          <p:nvPr/>
        </p:nvSpPr>
        <p:spPr>
          <a:xfrm>
            <a:off x="5865721" y="6465882"/>
            <a:ext cx="816975" cy="369332"/>
          </a:xfrm>
          <a:prstGeom prst="rect">
            <a:avLst/>
          </a:prstGeom>
          <a:noFill/>
        </p:spPr>
        <p:txBody>
          <a:bodyPr wrap="none" rtlCol="0">
            <a:spAutoFit/>
          </a:bodyPr>
          <a:lstStyle/>
          <a:p>
            <a:r>
              <a:rPr lang="en-US" dirty="0" smtClean="0">
                <a:solidFill>
                  <a:schemeClr val="bg1"/>
                </a:solidFill>
              </a:rPr>
              <a:t>Z=0.00</a:t>
            </a:r>
            <a:endParaRPr lang="en-US" dirty="0">
              <a:solidFill>
                <a:schemeClr val="bg1"/>
              </a:solidFill>
            </a:endParaRPr>
          </a:p>
        </p:txBody>
      </p:sp>
      <p:sp>
        <p:nvSpPr>
          <p:cNvPr id="17" name="TextBox 16"/>
          <p:cNvSpPr txBox="1"/>
          <p:nvPr/>
        </p:nvSpPr>
        <p:spPr>
          <a:xfrm>
            <a:off x="6551036" y="1099469"/>
            <a:ext cx="2823710" cy="369332"/>
          </a:xfrm>
          <a:prstGeom prst="rect">
            <a:avLst/>
          </a:prstGeom>
          <a:noFill/>
        </p:spPr>
        <p:txBody>
          <a:bodyPr wrap="square" rtlCol="0">
            <a:spAutoFit/>
          </a:bodyPr>
          <a:lstStyle/>
          <a:p>
            <a:r>
              <a:rPr lang="en-US" dirty="0" smtClean="0"/>
              <a:t>Benitez-</a:t>
            </a:r>
            <a:r>
              <a:rPr lang="en-US" dirty="0" err="1" smtClean="0"/>
              <a:t>Llambay</a:t>
            </a:r>
            <a:r>
              <a:rPr lang="en-US" dirty="0" smtClean="0"/>
              <a:t> et al 2013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Box 2"/>
          <p:cNvSpPr txBox="1"/>
          <p:nvPr/>
        </p:nvSpPr>
        <p:spPr>
          <a:xfrm>
            <a:off x="1" y="2249714"/>
            <a:ext cx="9144000" cy="4524315"/>
          </a:xfrm>
          <a:prstGeom prst="rect">
            <a:avLst/>
          </a:prstGeom>
          <a:noFill/>
        </p:spPr>
        <p:txBody>
          <a:bodyPr wrap="square" rtlCol="0">
            <a:spAutoFit/>
          </a:bodyPr>
          <a:lstStyle/>
          <a:p>
            <a:r>
              <a:rPr lang="en-US" sz="2400" dirty="0" smtClean="0"/>
              <a:t>Tuesday Feb. 05</a:t>
            </a:r>
          </a:p>
          <a:p>
            <a:r>
              <a:rPr lang="en-US" sz="2400" dirty="0" smtClean="0"/>
              <a:t>Part II – Structure of the Universe: Theory, Simulations and Observations</a:t>
            </a:r>
          </a:p>
          <a:p>
            <a:r>
              <a:rPr lang="en-US" sz="2400" dirty="0" smtClean="0"/>
              <a:t>II.4 Comparison of simulations with observations:</a:t>
            </a:r>
          </a:p>
          <a:p>
            <a:endParaRPr lang="en-US" sz="2400" dirty="0" smtClean="0"/>
          </a:p>
          <a:p>
            <a:r>
              <a:rPr lang="en-US" sz="2400" dirty="0" smtClean="0"/>
              <a:t>“Dwarf galaxies in the ΛCDM model”</a:t>
            </a:r>
          </a:p>
          <a:p>
            <a:endParaRPr lang="en-US" sz="2400" dirty="0" smtClean="0"/>
          </a:p>
          <a:p>
            <a:r>
              <a:rPr lang="en-US" sz="2400" dirty="0" smtClean="0"/>
              <a:t>There seems to be some tension between observations and simulations in dwarf galaxy scales. </a:t>
            </a:r>
          </a:p>
          <a:p>
            <a:endParaRPr lang="en-US" sz="2400" dirty="0" smtClean="0"/>
          </a:p>
          <a:p>
            <a:pPr marL="457200" indent="-457200"/>
            <a:r>
              <a:rPr lang="en-US" sz="2400" dirty="0" smtClean="0"/>
              <a:t>I)  Observations </a:t>
            </a:r>
          </a:p>
          <a:p>
            <a:pPr marL="457200" indent="-457200"/>
            <a:r>
              <a:rPr lang="en-US" sz="2400" dirty="0" smtClean="0"/>
              <a:t>II) Simulations </a:t>
            </a:r>
          </a:p>
          <a:p>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Trajectories of galaxies</a:t>
            </a:r>
            <a:endParaRPr lang="en-US" dirty="0"/>
          </a:p>
        </p:txBody>
      </p:sp>
      <p:pic>
        <p:nvPicPr>
          <p:cNvPr id="4" name="Picture 3" descr="Screen shot 2013-01-30 at 6.18.01 PM.png"/>
          <p:cNvPicPr>
            <a:picLocks noChangeAspect="1"/>
          </p:cNvPicPr>
          <p:nvPr/>
        </p:nvPicPr>
        <p:blipFill>
          <a:blip r:embed="rId3"/>
          <a:stretch>
            <a:fillRect/>
          </a:stretch>
        </p:blipFill>
        <p:spPr>
          <a:xfrm>
            <a:off x="689415" y="1467018"/>
            <a:ext cx="7825619" cy="5390982"/>
          </a:xfrm>
          <a:prstGeom prst="rect">
            <a:avLst/>
          </a:prstGeom>
        </p:spPr>
      </p:pic>
      <p:sp>
        <p:nvSpPr>
          <p:cNvPr id="5" name="TextBox 4"/>
          <p:cNvSpPr txBox="1"/>
          <p:nvPr/>
        </p:nvSpPr>
        <p:spPr>
          <a:xfrm>
            <a:off x="6551036" y="1099469"/>
            <a:ext cx="2823710" cy="369332"/>
          </a:xfrm>
          <a:prstGeom prst="rect">
            <a:avLst/>
          </a:prstGeom>
          <a:noFill/>
        </p:spPr>
        <p:txBody>
          <a:bodyPr wrap="square" rtlCol="0">
            <a:spAutoFit/>
          </a:bodyPr>
          <a:lstStyle/>
          <a:p>
            <a:r>
              <a:rPr lang="en-US" dirty="0" smtClean="0"/>
              <a:t>Benitez-</a:t>
            </a:r>
            <a:r>
              <a:rPr lang="en-US" dirty="0" err="1" smtClean="0"/>
              <a:t>Llambay</a:t>
            </a:r>
            <a:r>
              <a:rPr lang="en-US" dirty="0" smtClean="0"/>
              <a:t> et al 2013</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Pressure</a:t>
            </a:r>
            <a:endParaRPr lang="en-US" dirty="0"/>
          </a:p>
        </p:txBody>
      </p:sp>
      <p:pic>
        <p:nvPicPr>
          <p:cNvPr id="3" name="Picture 2" descr="Screen shot 2013-02-05 at 9.34.33 PM.png"/>
          <p:cNvPicPr>
            <a:picLocks noChangeAspect="1"/>
          </p:cNvPicPr>
          <p:nvPr/>
        </p:nvPicPr>
        <p:blipFill>
          <a:blip r:embed="rId2"/>
          <a:stretch>
            <a:fillRect/>
          </a:stretch>
        </p:blipFill>
        <p:spPr>
          <a:xfrm>
            <a:off x="-3920" y="1482724"/>
            <a:ext cx="9147920" cy="2660927"/>
          </a:xfrm>
          <a:prstGeom prst="rect">
            <a:avLst/>
          </a:prstGeom>
        </p:spPr>
      </p:pic>
      <p:sp>
        <p:nvSpPr>
          <p:cNvPr id="4" name="TextBox 3"/>
          <p:cNvSpPr txBox="1"/>
          <p:nvPr/>
        </p:nvSpPr>
        <p:spPr>
          <a:xfrm>
            <a:off x="6505337" y="827836"/>
            <a:ext cx="1889873" cy="369332"/>
          </a:xfrm>
          <a:prstGeom prst="rect">
            <a:avLst/>
          </a:prstGeom>
          <a:noFill/>
        </p:spPr>
        <p:txBody>
          <a:bodyPr wrap="none" rtlCol="0">
            <a:spAutoFit/>
          </a:bodyPr>
          <a:lstStyle/>
          <a:p>
            <a:r>
              <a:rPr lang="en-US" dirty="0" smtClean="0"/>
              <a:t>Gunn &amp; </a:t>
            </a:r>
            <a:r>
              <a:rPr lang="en-US" dirty="0" err="1" smtClean="0"/>
              <a:t>Gott</a:t>
            </a:r>
            <a:r>
              <a:rPr lang="en-US" dirty="0" smtClean="0"/>
              <a:t> 1972</a:t>
            </a:r>
            <a:endParaRPr lang="en-US" dirty="0"/>
          </a:p>
        </p:txBody>
      </p:sp>
      <p:pic>
        <p:nvPicPr>
          <p:cNvPr id="6" name="Picture 5"/>
          <p:cNvPicPr>
            <a:picLocks noChangeAspect="1"/>
          </p:cNvPicPr>
          <p:nvPr/>
        </p:nvPicPr>
        <p:blipFill>
          <a:blip r:embed="rId3"/>
          <a:stretch>
            <a:fillRect/>
          </a:stretch>
        </p:blipFill>
        <p:spPr>
          <a:xfrm>
            <a:off x="5051261" y="4143650"/>
            <a:ext cx="3817056" cy="2714350"/>
          </a:xfrm>
          <a:prstGeom prst="rect">
            <a:avLst/>
          </a:prstGeom>
        </p:spPr>
      </p:pic>
      <p:sp>
        <p:nvSpPr>
          <p:cNvPr id="8" name="Rectangle 7"/>
          <p:cNvSpPr/>
          <p:nvPr/>
        </p:nvSpPr>
        <p:spPr>
          <a:xfrm>
            <a:off x="5051261" y="6211669"/>
            <a:ext cx="3995805" cy="646331"/>
          </a:xfrm>
          <a:prstGeom prst="rect">
            <a:avLst/>
          </a:prstGeom>
        </p:spPr>
        <p:txBody>
          <a:bodyPr wrap="square">
            <a:spAutoFit/>
          </a:bodyPr>
          <a:lstStyle/>
          <a:p>
            <a:r>
              <a:rPr lang="en-US" dirty="0" smtClean="0">
                <a:solidFill>
                  <a:schemeClr val="bg1"/>
                </a:solidFill>
              </a:rPr>
              <a:t>Image Credit: H. </a:t>
            </a:r>
            <a:r>
              <a:rPr lang="en-US" dirty="0" err="1" smtClean="0">
                <a:solidFill>
                  <a:schemeClr val="bg1"/>
                </a:solidFill>
              </a:rPr>
              <a:t>Crowl</a:t>
            </a:r>
            <a:r>
              <a:rPr lang="en-US" dirty="0" smtClean="0">
                <a:solidFill>
                  <a:schemeClr val="bg1"/>
                </a:solidFill>
              </a:rPr>
              <a:t> (Yale University) and WIYN/NOAO/AURA/NSF</a:t>
            </a:r>
            <a:endParaRPr lang="en-US" dirty="0">
              <a:solidFill>
                <a:schemeClr val="bg1"/>
              </a:solidFill>
            </a:endParaRPr>
          </a:p>
        </p:txBody>
      </p:sp>
      <p:pic>
        <p:nvPicPr>
          <p:cNvPr id="9" name="Picture 8" descr="Screen shot 2013-02-05 at 10.06.26 PM.png"/>
          <p:cNvPicPr>
            <a:picLocks noChangeAspect="1"/>
          </p:cNvPicPr>
          <p:nvPr/>
        </p:nvPicPr>
        <p:blipFill>
          <a:blip r:embed="rId4"/>
          <a:stretch>
            <a:fillRect/>
          </a:stretch>
        </p:blipFill>
        <p:spPr>
          <a:xfrm>
            <a:off x="0" y="4143650"/>
            <a:ext cx="3050362" cy="2743963"/>
          </a:xfrm>
          <a:prstGeom prst="rect">
            <a:avLst/>
          </a:prstGeom>
        </p:spPr>
      </p:pic>
      <p:sp>
        <p:nvSpPr>
          <p:cNvPr id="10" name="Rectangle 9"/>
          <p:cNvSpPr/>
          <p:nvPr/>
        </p:nvSpPr>
        <p:spPr>
          <a:xfrm>
            <a:off x="2794536" y="6211669"/>
            <a:ext cx="1378451" cy="369332"/>
          </a:xfrm>
          <a:prstGeom prst="rect">
            <a:avLst/>
          </a:prstGeom>
        </p:spPr>
        <p:txBody>
          <a:bodyPr wrap="square">
            <a:spAutoFit/>
          </a:bodyPr>
          <a:lstStyle/>
          <a:p>
            <a:endParaRPr lang="en-US" dirty="0"/>
          </a:p>
        </p:txBody>
      </p:sp>
      <p:sp>
        <p:nvSpPr>
          <p:cNvPr id="11" name="TextBox 10"/>
          <p:cNvSpPr txBox="1"/>
          <p:nvPr/>
        </p:nvSpPr>
        <p:spPr>
          <a:xfrm>
            <a:off x="1957556" y="6581001"/>
            <a:ext cx="1961476" cy="369332"/>
          </a:xfrm>
          <a:prstGeom prst="rect">
            <a:avLst/>
          </a:prstGeom>
          <a:noFill/>
        </p:spPr>
        <p:txBody>
          <a:bodyPr wrap="square" rtlCol="0">
            <a:spAutoFit/>
          </a:bodyPr>
          <a:lstStyle/>
          <a:p>
            <a:r>
              <a:rPr lang="en-US" dirty="0" smtClean="0"/>
              <a:t>Abadi et al 1999</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Ram Pressure</a:t>
            </a:r>
            <a:endParaRPr lang="en-US" dirty="0"/>
          </a:p>
        </p:txBody>
      </p:sp>
      <p:pic>
        <p:nvPicPr>
          <p:cNvPr id="4" name="Picture 3" descr="Screen shot 2013-01-30 at 6.32.19 PM.png"/>
          <p:cNvPicPr>
            <a:picLocks noChangeAspect="1"/>
          </p:cNvPicPr>
          <p:nvPr/>
        </p:nvPicPr>
        <p:blipFill>
          <a:blip r:embed="rId3"/>
          <a:stretch>
            <a:fillRect/>
          </a:stretch>
        </p:blipFill>
        <p:spPr>
          <a:xfrm>
            <a:off x="19280" y="1417638"/>
            <a:ext cx="8126680" cy="5440361"/>
          </a:xfrm>
          <a:prstGeom prst="rect">
            <a:avLst/>
          </a:prstGeom>
        </p:spPr>
      </p:pic>
      <p:sp>
        <p:nvSpPr>
          <p:cNvPr id="5" name="TextBox 4"/>
          <p:cNvSpPr txBox="1"/>
          <p:nvPr/>
        </p:nvSpPr>
        <p:spPr>
          <a:xfrm>
            <a:off x="8088190" y="3700665"/>
            <a:ext cx="1055810" cy="646331"/>
          </a:xfrm>
          <a:prstGeom prst="rect">
            <a:avLst/>
          </a:prstGeom>
          <a:noFill/>
        </p:spPr>
        <p:txBody>
          <a:bodyPr wrap="none" rtlCol="0">
            <a:spAutoFit/>
          </a:bodyPr>
          <a:lstStyle/>
          <a:p>
            <a:r>
              <a:rPr lang="en-US" dirty="0" smtClean="0"/>
              <a:t>P ~ </a:t>
            </a:r>
            <a:r>
              <a:rPr lang="en-US" dirty="0" err="1" smtClean="0"/>
              <a:t>ρ</a:t>
            </a:r>
            <a:r>
              <a:rPr lang="en-US" dirty="0" smtClean="0"/>
              <a:t> V^2</a:t>
            </a:r>
          </a:p>
          <a:p>
            <a:endParaRPr lang="en-US" dirty="0" smtClean="0"/>
          </a:p>
        </p:txBody>
      </p:sp>
      <p:sp>
        <p:nvSpPr>
          <p:cNvPr id="6" name="TextBox 5"/>
          <p:cNvSpPr txBox="1"/>
          <p:nvPr/>
        </p:nvSpPr>
        <p:spPr>
          <a:xfrm>
            <a:off x="6320290" y="1154408"/>
            <a:ext cx="2823710" cy="369332"/>
          </a:xfrm>
          <a:prstGeom prst="rect">
            <a:avLst/>
          </a:prstGeom>
          <a:noFill/>
        </p:spPr>
        <p:txBody>
          <a:bodyPr wrap="square" rtlCol="0">
            <a:spAutoFit/>
          </a:bodyPr>
          <a:lstStyle/>
          <a:p>
            <a:r>
              <a:rPr lang="en-US" dirty="0" smtClean="0"/>
              <a:t>Benitez-</a:t>
            </a:r>
            <a:r>
              <a:rPr lang="en-US" dirty="0" err="1" smtClean="0"/>
              <a:t>Llambay</a:t>
            </a:r>
            <a:r>
              <a:rPr lang="en-US" dirty="0" smtClean="0"/>
              <a:t> et al 2013</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pic>
        <p:nvPicPr>
          <p:cNvPr id="3" name="Picture 2" descr="Screen shot 2013-02-01 at 3.47.04 PM.png"/>
          <p:cNvPicPr>
            <a:picLocks noChangeAspect="1"/>
          </p:cNvPicPr>
          <p:nvPr/>
        </p:nvPicPr>
        <p:blipFill>
          <a:blip r:embed="rId2"/>
          <a:stretch>
            <a:fillRect/>
          </a:stretch>
        </p:blipFill>
        <p:spPr>
          <a:xfrm>
            <a:off x="683795" y="1574356"/>
            <a:ext cx="7844402" cy="5305867"/>
          </a:xfrm>
          <a:prstGeom prst="rect">
            <a:avLst/>
          </a:prstGeom>
        </p:spPr>
      </p:pic>
      <p:sp>
        <p:nvSpPr>
          <p:cNvPr id="4" name="TextBox 3"/>
          <p:cNvSpPr txBox="1"/>
          <p:nvPr/>
        </p:nvSpPr>
        <p:spPr>
          <a:xfrm>
            <a:off x="6551036" y="1099469"/>
            <a:ext cx="2823710" cy="369332"/>
          </a:xfrm>
          <a:prstGeom prst="rect">
            <a:avLst/>
          </a:prstGeom>
          <a:noFill/>
        </p:spPr>
        <p:txBody>
          <a:bodyPr wrap="square" rtlCol="0">
            <a:spAutoFit/>
          </a:bodyPr>
          <a:lstStyle/>
          <a:p>
            <a:r>
              <a:rPr lang="en-US" dirty="0" smtClean="0"/>
              <a:t>Benitez-</a:t>
            </a:r>
            <a:r>
              <a:rPr lang="en-US" dirty="0" err="1" smtClean="0"/>
              <a:t>Llambay</a:t>
            </a:r>
            <a:r>
              <a:rPr lang="en-US" dirty="0" smtClean="0"/>
              <a:t> et al 2013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movie4.mp4">
            <a:hlinkClick r:id="" action="ppaction://media"/>
          </p:cNvPr>
          <p:cNvPicPr/>
          <p:nvPr>
            <a:videoFile r:link="rId1"/>
          </p:nvPr>
        </p:nvPicPr>
        <p:blipFill>
          <a:blip r:embed="rId3"/>
          <a:stretch>
            <a:fillRect/>
          </a:stretch>
        </p:blipFill>
        <p:spPr>
          <a:xfrm>
            <a:off x="0" y="1143000"/>
            <a:ext cx="9144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Autofit/>
          </a:bodyPr>
          <a:lstStyle/>
          <a:p>
            <a:pPr>
              <a:buNone/>
            </a:pPr>
            <a:r>
              <a:rPr lang="en-US" sz="2400" dirty="0" smtClean="0"/>
              <a:t>Abundance matching implies that galaxy formation must become extremely inefficient below 10^10 </a:t>
            </a:r>
            <a:r>
              <a:rPr lang="en-US" sz="2400" dirty="0" err="1" smtClean="0"/>
              <a:t>Msolar</a:t>
            </a:r>
            <a:r>
              <a:rPr lang="en-US" sz="2400" dirty="0" smtClean="0"/>
              <a:t> in order to reconcile the galaxy stellar mass function with dark halo mass function on galactic scales.</a:t>
            </a:r>
          </a:p>
          <a:p>
            <a:pPr>
              <a:buNone/>
            </a:pPr>
            <a:r>
              <a:rPr lang="en-US" sz="2400" dirty="0" smtClean="0"/>
              <a:t>Many of the galaxies in our sample have enclosed masses much lower than expected from haloes as massive as 10^10 </a:t>
            </a:r>
            <a:r>
              <a:rPr lang="en-US" sz="2400" dirty="0" err="1" smtClean="0"/>
              <a:t>Msolar</a:t>
            </a:r>
            <a:endParaRPr lang="en-US" sz="2400" dirty="0" smtClean="0"/>
          </a:p>
          <a:p>
            <a:pPr>
              <a:buNone/>
            </a:pPr>
            <a:r>
              <a:rPr lang="en-US" sz="2400" dirty="0" smtClean="0"/>
              <a:t>”Cosmic web stripping” enables the removal of baryons from low-mass halos without appealing to feedback or </a:t>
            </a:r>
            <a:r>
              <a:rPr lang="en-US" sz="2400" dirty="0" err="1" smtClean="0"/>
              <a:t>reionization</a:t>
            </a:r>
            <a:r>
              <a:rPr lang="en-US" sz="2400" dirty="0" smtClean="0"/>
              <a:t>. </a:t>
            </a:r>
          </a:p>
          <a:p>
            <a:pPr>
              <a:buNone/>
            </a:pPr>
            <a:r>
              <a:rPr lang="en-US" sz="2400" dirty="0" smtClean="0"/>
              <a:t>May help to explain the scarcity of dwarf galaxies compared with the numerous low-mass halos expected in the CDM and the large diversity of star formation histories and morphologies characteristic of faint galaxies.</a:t>
            </a:r>
          </a:p>
          <a:p>
            <a:pPr>
              <a:buNone/>
            </a:pPr>
            <a:r>
              <a:rPr lang="en-US" sz="2400" dirty="0" smtClean="0"/>
              <a:t>Further simulations and observational evidence needed.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2-10-18 at 7.25.13 PM.png"/>
          <p:cNvPicPr>
            <a:picLocks/>
          </p:cNvPicPr>
          <p:nvPr/>
        </p:nvPicPr>
        <p:blipFill>
          <a:blip r:embed="rId3">
            <a:alphaModFix/>
          </a:blip>
          <a:stretch>
            <a:fillRect/>
          </a:stretch>
        </p:blipFill>
        <p:spPr>
          <a:xfrm>
            <a:off x="589280" y="1736355"/>
            <a:ext cx="5763373" cy="4292600"/>
          </a:xfrm>
          <a:prstGeom prst="rect">
            <a:avLst/>
          </a:prstGeom>
        </p:spPr>
      </p:pic>
      <p:sp>
        <p:nvSpPr>
          <p:cNvPr id="8" name="Title 7"/>
          <p:cNvSpPr>
            <a:spLocks noGrp="1"/>
          </p:cNvSpPr>
          <p:nvPr>
            <p:ph type="title"/>
          </p:nvPr>
        </p:nvSpPr>
        <p:spPr/>
        <p:txBody>
          <a:bodyPr/>
          <a:lstStyle/>
          <a:p>
            <a:r>
              <a:rPr lang="en-US" dirty="0" smtClean="0"/>
              <a:t>Galaxy Stellar Mass Function</a:t>
            </a:r>
            <a:endParaRPr lang="en-US" dirty="0"/>
          </a:p>
        </p:txBody>
      </p:sp>
      <p:sp>
        <p:nvSpPr>
          <p:cNvPr id="13" name="Content Placeholder 12"/>
          <p:cNvSpPr>
            <a:spLocks noGrp="1"/>
          </p:cNvSpPr>
          <p:nvPr>
            <p:ph sz="half" idx="4294967295"/>
          </p:nvPr>
        </p:nvSpPr>
        <p:spPr>
          <a:xfrm>
            <a:off x="6267450" y="1600201"/>
            <a:ext cx="2876550" cy="3107742"/>
          </a:xfrm>
        </p:spPr>
        <p:txBody>
          <a:bodyPr>
            <a:normAutofit fontScale="85000" lnSpcReduction="10000"/>
          </a:bodyPr>
          <a:lstStyle/>
          <a:p>
            <a:pPr>
              <a:buNone/>
            </a:pPr>
            <a:r>
              <a:rPr lang="en-US" dirty="0" smtClean="0"/>
              <a:t>~50000 galaxies from Sloan Digital Sky Survey with </a:t>
            </a:r>
            <a:r>
              <a:rPr lang="en-US" dirty="0" err="1" smtClean="0"/>
              <a:t>redshift</a:t>
            </a:r>
            <a:r>
              <a:rPr lang="en-US" dirty="0" smtClean="0"/>
              <a:t>  </a:t>
            </a:r>
          </a:p>
          <a:p>
            <a:pPr>
              <a:buNone/>
            </a:pPr>
            <a:r>
              <a:rPr lang="en-US" dirty="0" smtClean="0"/>
              <a:t>0.0033 &lt;</a:t>
            </a:r>
            <a:r>
              <a:rPr lang="en-US" dirty="0" err="1" smtClean="0"/>
              <a:t>z</a:t>
            </a:r>
            <a:r>
              <a:rPr lang="en-US" dirty="0" smtClean="0"/>
              <a:t>&lt;0.05 by  </a:t>
            </a:r>
            <a:r>
              <a:rPr lang="en-US" dirty="0" err="1" smtClean="0"/>
              <a:t>Baldry</a:t>
            </a:r>
            <a:r>
              <a:rPr lang="en-US" dirty="0" smtClean="0"/>
              <a:t> et al 2008</a:t>
            </a:r>
          </a:p>
          <a:p>
            <a:pPr>
              <a:buNone/>
            </a:pPr>
            <a:endParaRPr lang="en-US" dirty="0" smtClean="0"/>
          </a:p>
          <a:p>
            <a:pPr>
              <a:buNone/>
            </a:pPr>
            <a:endParaRPr lang="en-US" dirty="0" smtClean="0"/>
          </a:p>
        </p:txBody>
      </p:sp>
      <p:sp>
        <p:nvSpPr>
          <p:cNvPr id="14" name="TextBox 13"/>
          <p:cNvSpPr txBox="1"/>
          <p:nvPr/>
        </p:nvSpPr>
        <p:spPr>
          <a:xfrm>
            <a:off x="2240093" y="6145012"/>
            <a:ext cx="2597023" cy="369332"/>
          </a:xfrm>
          <a:prstGeom prst="rect">
            <a:avLst/>
          </a:prstGeom>
          <a:noFill/>
        </p:spPr>
        <p:txBody>
          <a:bodyPr wrap="none" rtlCol="0">
            <a:spAutoFit/>
          </a:bodyPr>
          <a:lstStyle/>
          <a:p>
            <a:r>
              <a:rPr lang="en-US" dirty="0" smtClean="0"/>
              <a:t> Log Stellar Mass [</a:t>
            </a:r>
            <a:r>
              <a:rPr lang="en-US" dirty="0" err="1" smtClean="0"/>
              <a:t>Msolar</a:t>
            </a:r>
            <a:r>
              <a:rPr lang="en-US" dirty="0" smtClean="0"/>
              <a:t>]</a:t>
            </a:r>
            <a:endParaRPr lang="en-US" dirty="0"/>
          </a:p>
        </p:txBody>
      </p:sp>
      <p:sp>
        <p:nvSpPr>
          <p:cNvPr id="12" name="TextBox 11"/>
          <p:cNvSpPr txBox="1"/>
          <p:nvPr/>
        </p:nvSpPr>
        <p:spPr>
          <a:xfrm rot="16200000">
            <a:off x="-2191264" y="3410633"/>
            <a:ext cx="5191759" cy="646331"/>
          </a:xfrm>
          <a:prstGeom prst="rect">
            <a:avLst/>
          </a:prstGeom>
          <a:noFill/>
        </p:spPr>
        <p:txBody>
          <a:bodyPr wrap="square" rtlCol="0">
            <a:spAutoFit/>
          </a:bodyPr>
          <a:lstStyle/>
          <a:p>
            <a:pPr algn="ctr"/>
            <a:r>
              <a:rPr lang="en-US" dirty="0" smtClean="0"/>
              <a:t>Number Density of Galaxies per Log mass interval [dex^-1 Mpc^-3]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2-10-18 at 7.25.13 PM.png"/>
          <p:cNvPicPr>
            <a:picLocks/>
          </p:cNvPicPr>
          <p:nvPr/>
        </p:nvPicPr>
        <p:blipFill>
          <a:blip r:embed="rId3">
            <a:alphaModFix/>
          </a:blip>
          <a:stretch>
            <a:fillRect/>
          </a:stretch>
        </p:blipFill>
        <p:spPr>
          <a:xfrm>
            <a:off x="589280" y="1736355"/>
            <a:ext cx="5763373" cy="4292600"/>
          </a:xfrm>
          <a:prstGeom prst="rect">
            <a:avLst/>
          </a:prstGeom>
        </p:spPr>
      </p:pic>
      <p:sp>
        <p:nvSpPr>
          <p:cNvPr id="8" name="Title 7"/>
          <p:cNvSpPr>
            <a:spLocks noGrp="1"/>
          </p:cNvSpPr>
          <p:nvPr>
            <p:ph type="title"/>
          </p:nvPr>
        </p:nvSpPr>
        <p:spPr/>
        <p:txBody>
          <a:bodyPr/>
          <a:lstStyle/>
          <a:p>
            <a:r>
              <a:rPr lang="en-US" dirty="0" smtClean="0"/>
              <a:t>Galaxy Stellar Mass Function</a:t>
            </a:r>
            <a:endParaRPr lang="en-US" dirty="0"/>
          </a:p>
        </p:txBody>
      </p:sp>
      <p:sp>
        <p:nvSpPr>
          <p:cNvPr id="13" name="Content Placeholder 12"/>
          <p:cNvSpPr>
            <a:spLocks noGrp="1"/>
          </p:cNvSpPr>
          <p:nvPr>
            <p:ph sz="half" idx="4294967295"/>
          </p:nvPr>
        </p:nvSpPr>
        <p:spPr>
          <a:xfrm>
            <a:off x="6267450" y="1600201"/>
            <a:ext cx="2876550" cy="3107742"/>
          </a:xfrm>
        </p:spPr>
        <p:txBody>
          <a:bodyPr>
            <a:normAutofit fontScale="85000" lnSpcReduction="10000"/>
          </a:bodyPr>
          <a:lstStyle/>
          <a:p>
            <a:pPr>
              <a:buNone/>
            </a:pPr>
            <a:r>
              <a:rPr lang="en-US" dirty="0" smtClean="0"/>
              <a:t>~50000 galaxies from Sloan Digital Sky Survey with </a:t>
            </a:r>
            <a:r>
              <a:rPr lang="en-US" dirty="0" err="1" smtClean="0"/>
              <a:t>redshift</a:t>
            </a:r>
            <a:r>
              <a:rPr lang="en-US" dirty="0" smtClean="0"/>
              <a:t>  </a:t>
            </a:r>
          </a:p>
          <a:p>
            <a:pPr>
              <a:buNone/>
            </a:pPr>
            <a:r>
              <a:rPr lang="en-US" dirty="0" smtClean="0"/>
              <a:t>0.0033 &lt;</a:t>
            </a:r>
            <a:r>
              <a:rPr lang="en-US" dirty="0" err="1" smtClean="0"/>
              <a:t>z</a:t>
            </a:r>
            <a:r>
              <a:rPr lang="en-US" dirty="0" smtClean="0"/>
              <a:t>&lt;0.05 by  </a:t>
            </a:r>
            <a:r>
              <a:rPr lang="en-US" dirty="0" err="1" smtClean="0"/>
              <a:t>Baldry</a:t>
            </a:r>
            <a:r>
              <a:rPr lang="en-US" dirty="0" smtClean="0"/>
              <a:t> et al 2008</a:t>
            </a:r>
          </a:p>
          <a:p>
            <a:pPr>
              <a:buNone/>
            </a:pPr>
            <a:endParaRPr lang="en-US" dirty="0" smtClean="0"/>
          </a:p>
          <a:p>
            <a:pPr>
              <a:buNone/>
            </a:pPr>
            <a:endParaRPr lang="en-US" dirty="0" smtClean="0"/>
          </a:p>
        </p:txBody>
      </p:sp>
      <p:sp>
        <p:nvSpPr>
          <p:cNvPr id="14" name="TextBox 13"/>
          <p:cNvSpPr txBox="1"/>
          <p:nvPr/>
        </p:nvSpPr>
        <p:spPr>
          <a:xfrm>
            <a:off x="2240093" y="6145012"/>
            <a:ext cx="2597023" cy="369332"/>
          </a:xfrm>
          <a:prstGeom prst="rect">
            <a:avLst/>
          </a:prstGeom>
          <a:noFill/>
        </p:spPr>
        <p:txBody>
          <a:bodyPr wrap="none" rtlCol="0">
            <a:spAutoFit/>
          </a:bodyPr>
          <a:lstStyle/>
          <a:p>
            <a:r>
              <a:rPr lang="en-US" dirty="0" smtClean="0"/>
              <a:t> Log Stellar Mass [</a:t>
            </a:r>
            <a:r>
              <a:rPr lang="en-US" dirty="0" err="1" smtClean="0"/>
              <a:t>Msolar</a:t>
            </a:r>
            <a:r>
              <a:rPr lang="en-US" dirty="0" smtClean="0"/>
              <a:t>]</a:t>
            </a:r>
            <a:endParaRPr lang="en-US" dirty="0"/>
          </a:p>
        </p:txBody>
      </p:sp>
      <p:sp>
        <p:nvSpPr>
          <p:cNvPr id="12" name="TextBox 11"/>
          <p:cNvSpPr txBox="1"/>
          <p:nvPr/>
        </p:nvSpPr>
        <p:spPr>
          <a:xfrm rot="16200000">
            <a:off x="-2191264" y="3410633"/>
            <a:ext cx="5191759" cy="646331"/>
          </a:xfrm>
          <a:prstGeom prst="rect">
            <a:avLst/>
          </a:prstGeom>
          <a:noFill/>
        </p:spPr>
        <p:txBody>
          <a:bodyPr wrap="square" rtlCol="0">
            <a:spAutoFit/>
          </a:bodyPr>
          <a:lstStyle/>
          <a:p>
            <a:pPr algn="ctr"/>
            <a:r>
              <a:rPr lang="en-US" dirty="0" smtClean="0"/>
              <a:t>Number Density of Galaxies per bin</a:t>
            </a:r>
          </a:p>
          <a:p>
            <a:pPr algn="ctr"/>
            <a:r>
              <a:rPr lang="en-US" dirty="0" smtClean="0"/>
              <a:t> [dex^-1 Mpc^-3]  </a:t>
            </a:r>
            <a:endParaRPr lang="en-US" dirty="0"/>
          </a:p>
        </p:txBody>
      </p:sp>
      <p:cxnSp>
        <p:nvCxnSpPr>
          <p:cNvPr id="15" name="Straight Arrow Connector 14"/>
          <p:cNvCxnSpPr/>
          <p:nvPr/>
        </p:nvCxnSpPr>
        <p:spPr>
          <a:xfrm rot="5400000">
            <a:off x="4309797" y="2613919"/>
            <a:ext cx="96391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004994" y="2120624"/>
            <a:ext cx="1813317" cy="646331"/>
          </a:xfrm>
          <a:prstGeom prst="rect">
            <a:avLst/>
          </a:prstGeom>
          <a:noFill/>
        </p:spPr>
        <p:txBody>
          <a:bodyPr wrap="none" rtlCol="0">
            <a:spAutoFit/>
          </a:bodyPr>
          <a:lstStyle/>
          <a:p>
            <a:r>
              <a:rPr lang="en-US" dirty="0" smtClean="0"/>
              <a:t>MW  Stellar mass</a:t>
            </a:r>
          </a:p>
          <a:p>
            <a:r>
              <a:rPr lang="en-US" dirty="0" smtClean="0"/>
              <a:t>5x10^10 </a:t>
            </a:r>
            <a:r>
              <a:rPr lang="en-US" dirty="0" err="1" smtClean="0"/>
              <a:t>Msolar</a:t>
            </a:r>
            <a:endParaRPr lang="en-US" dirty="0"/>
          </a:p>
        </p:txBody>
      </p:sp>
      <p:pic>
        <p:nvPicPr>
          <p:cNvPr id="19" name="Picture 18"/>
          <p:cNvPicPr>
            <a:picLocks noChangeAspect="1"/>
          </p:cNvPicPr>
          <p:nvPr/>
        </p:nvPicPr>
        <p:blipFill>
          <a:blip r:embed="rId4"/>
          <a:stretch>
            <a:fillRect/>
          </a:stretch>
        </p:blipFill>
        <p:spPr>
          <a:xfrm>
            <a:off x="6228463" y="5386606"/>
            <a:ext cx="2908073" cy="145403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Dark Matter Halo Mass Function</a:t>
            </a:r>
            <a:endParaRPr lang="en-US" dirty="0"/>
          </a:p>
        </p:txBody>
      </p:sp>
      <p:sp>
        <p:nvSpPr>
          <p:cNvPr id="13" name="Content Placeholder 12"/>
          <p:cNvSpPr>
            <a:spLocks noGrp="1"/>
          </p:cNvSpPr>
          <p:nvPr>
            <p:ph sz="half" idx="4294967295"/>
          </p:nvPr>
        </p:nvSpPr>
        <p:spPr>
          <a:xfrm>
            <a:off x="6267450" y="1600200"/>
            <a:ext cx="2876550" cy="4525963"/>
          </a:xfrm>
        </p:spPr>
        <p:txBody>
          <a:bodyPr>
            <a:normAutofit/>
          </a:bodyPr>
          <a:lstStyle/>
          <a:p>
            <a:pPr>
              <a:buNone/>
            </a:pPr>
            <a:r>
              <a:rPr lang="en-US" sz="2400" dirty="0" smtClean="0"/>
              <a:t>Millennium series of Dark Matter only  simulations (</a:t>
            </a:r>
            <a:r>
              <a:rPr lang="en-US" sz="2400" dirty="0" err="1" smtClean="0"/>
              <a:t>Springel</a:t>
            </a:r>
            <a:r>
              <a:rPr lang="en-US" sz="2400" dirty="0" smtClean="0"/>
              <a:t> et al 2005 &amp; </a:t>
            </a:r>
            <a:r>
              <a:rPr lang="en-US" sz="2400" dirty="0" err="1" smtClean="0"/>
              <a:t>Angulo</a:t>
            </a:r>
            <a:r>
              <a:rPr lang="en-US" sz="2400" dirty="0" smtClean="0"/>
              <a:t> et al 2012)</a:t>
            </a:r>
          </a:p>
        </p:txBody>
      </p:sp>
      <p:pic>
        <p:nvPicPr>
          <p:cNvPr id="5" name="Picture 4" descr="Screen shot 2012-10-18 at 7.25.45 PM.png"/>
          <p:cNvPicPr>
            <a:picLocks noChangeAspect="1"/>
          </p:cNvPicPr>
          <p:nvPr/>
        </p:nvPicPr>
        <p:blipFill>
          <a:blip r:embed="rId3">
            <a:alphaModFix/>
          </a:blip>
          <a:stretch>
            <a:fillRect/>
          </a:stretch>
        </p:blipFill>
        <p:spPr>
          <a:xfrm>
            <a:off x="52483" y="1600200"/>
            <a:ext cx="6215504" cy="4348880"/>
          </a:xfrm>
          <a:prstGeom prst="rect">
            <a:avLst/>
          </a:prstGeom>
        </p:spPr>
      </p:pic>
      <p:pic>
        <p:nvPicPr>
          <p:cNvPr id="6" name="Picture 5" descr="Screen shot 2012-10-18 at 8.38.30 PM.png"/>
          <p:cNvPicPr>
            <a:picLocks noChangeAspect="1"/>
          </p:cNvPicPr>
          <p:nvPr/>
        </p:nvPicPr>
        <p:blipFill>
          <a:blip r:embed="rId4"/>
          <a:stretch>
            <a:fillRect/>
          </a:stretch>
        </p:blipFill>
        <p:spPr>
          <a:xfrm>
            <a:off x="476629" y="5888604"/>
            <a:ext cx="5876024" cy="237559"/>
          </a:xfrm>
          <a:prstGeom prst="rect">
            <a:avLst/>
          </a:prstGeom>
        </p:spPr>
      </p:pic>
      <p:sp>
        <p:nvSpPr>
          <p:cNvPr id="14" name="TextBox 13"/>
          <p:cNvSpPr txBox="1"/>
          <p:nvPr/>
        </p:nvSpPr>
        <p:spPr>
          <a:xfrm>
            <a:off x="2479524" y="6334667"/>
            <a:ext cx="2351926" cy="369332"/>
          </a:xfrm>
          <a:prstGeom prst="rect">
            <a:avLst/>
          </a:prstGeom>
          <a:noFill/>
        </p:spPr>
        <p:txBody>
          <a:bodyPr wrap="none" rtlCol="0">
            <a:spAutoFit/>
          </a:bodyPr>
          <a:lstStyle/>
          <a:p>
            <a:r>
              <a:rPr lang="en-US" dirty="0" smtClean="0"/>
              <a:t>Dark Matter Halo Mass</a:t>
            </a:r>
            <a:endParaRPr lang="en-US" dirty="0"/>
          </a:p>
        </p:txBody>
      </p:sp>
      <p:pic>
        <p:nvPicPr>
          <p:cNvPr id="9" name="Picture 8"/>
          <p:cNvPicPr>
            <a:picLocks noChangeAspect="1"/>
          </p:cNvPicPr>
          <p:nvPr/>
        </p:nvPicPr>
        <p:blipFill>
          <a:blip r:embed="rId5"/>
          <a:stretch>
            <a:fillRect/>
          </a:stretch>
        </p:blipFill>
        <p:spPr>
          <a:xfrm>
            <a:off x="6374202" y="4160509"/>
            <a:ext cx="2609536" cy="2577052"/>
          </a:xfrm>
          <a:prstGeom prst="rect">
            <a:avLst/>
          </a:prstGeom>
        </p:spPr>
      </p:pic>
      <p:pic>
        <p:nvPicPr>
          <p:cNvPr id="15" name="Picture 14"/>
          <p:cNvPicPr>
            <a:picLocks noChangeAspect="1"/>
          </p:cNvPicPr>
          <p:nvPr/>
        </p:nvPicPr>
        <p:blipFill>
          <a:blip r:embed="rId6"/>
          <a:stretch>
            <a:fillRect/>
          </a:stretch>
        </p:blipFill>
        <p:spPr>
          <a:xfrm>
            <a:off x="7484096" y="5375264"/>
            <a:ext cx="403860" cy="2019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Dark Matter Halo Mass Function</a:t>
            </a:r>
            <a:endParaRPr lang="en-US" dirty="0"/>
          </a:p>
        </p:txBody>
      </p:sp>
      <p:sp>
        <p:nvSpPr>
          <p:cNvPr id="7" name="TextBox 6"/>
          <p:cNvSpPr txBox="1"/>
          <p:nvPr/>
        </p:nvSpPr>
        <p:spPr>
          <a:xfrm>
            <a:off x="3851937" y="5176762"/>
            <a:ext cx="1823148" cy="369332"/>
          </a:xfrm>
          <a:prstGeom prst="rect">
            <a:avLst/>
          </a:prstGeom>
          <a:noFill/>
        </p:spPr>
        <p:txBody>
          <a:bodyPr wrap="none" rtlCol="0">
            <a:spAutoFit/>
          </a:bodyPr>
          <a:lstStyle/>
          <a:p>
            <a:r>
              <a:rPr lang="en-US" dirty="0" err="1" smtClean="0"/>
              <a:t>Angulo</a:t>
            </a:r>
            <a:r>
              <a:rPr lang="en-US" dirty="0" smtClean="0"/>
              <a:t> et al 2012</a:t>
            </a:r>
            <a:endParaRPr lang="en-US" dirty="0"/>
          </a:p>
        </p:txBody>
      </p:sp>
      <p:sp>
        <p:nvSpPr>
          <p:cNvPr id="14" name="TextBox 13"/>
          <p:cNvSpPr txBox="1"/>
          <p:nvPr/>
        </p:nvSpPr>
        <p:spPr>
          <a:xfrm>
            <a:off x="2479524" y="6334667"/>
            <a:ext cx="2351926" cy="369332"/>
          </a:xfrm>
          <a:prstGeom prst="rect">
            <a:avLst/>
          </a:prstGeom>
          <a:noFill/>
        </p:spPr>
        <p:txBody>
          <a:bodyPr wrap="none" rtlCol="0">
            <a:spAutoFit/>
          </a:bodyPr>
          <a:lstStyle/>
          <a:p>
            <a:r>
              <a:rPr lang="en-US" dirty="0" smtClean="0"/>
              <a:t>Dark Matter Halo Mass</a:t>
            </a:r>
            <a:endParaRPr lang="en-US" dirty="0"/>
          </a:p>
        </p:txBody>
      </p:sp>
      <p:pic>
        <p:nvPicPr>
          <p:cNvPr id="10" name="Picture 9" descr="Screen shot 2012-10-18 at 7.25.45 PM.png"/>
          <p:cNvPicPr>
            <a:picLocks noChangeAspect="1"/>
          </p:cNvPicPr>
          <p:nvPr/>
        </p:nvPicPr>
        <p:blipFill>
          <a:blip r:embed="rId3">
            <a:alphaModFix/>
          </a:blip>
          <a:stretch>
            <a:fillRect/>
          </a:stretch>
        </p:blipFill>
        <p:spPr>
          <a:xfrm>
            <a:off x="52483" y="1600200"/>
            <a:ext cx="6215504" cy="4348880"/>
          </a:xfrm>
          <a:prstGeom prst="rect">
            <a:avLst/>
          </a:prstGeom>
        </p:spPr>
      </p:pic>
      <p:sp>
        <p:nvSpPr>
          <p:cNvPr id="9" name="Rectangle 8"/>
          <p:cNvSpPr/>
          <p:nvPr/>
        </p:nvSpPr>
        <p:spPr>
          <a:xfrm>
            <a:off x="-34860" y="2371313"/>
            <a:ext cx="3269952" cy="1693442"/>
          </a:xfrm>
          <a:prstGeom prst="rect">
            <a:avLst/>
          </a:prstGeom>
          <a:solidFill>
            <a:schemeClr val="tx2">
              <a:lumMod val="60000"/>
              <a:lumOff val="40000"/>
              <a:alpha val="10000"/>
            </a:schemeClr>
          </a:solidFill>
          <a:ln>
            <a:solidFill>
              <a:schemeClr val="accent1">
                <a:shade val="95000"/>
                <a:satMod val="10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2-10-18 at 8.38.30 PM.png"/>
          <p:cNvPicPr>
            <a:picLocks noChangeAspect="1"/>
          </p:cNvPicPr>
          <p:nvPr/>
        </p:nvPicPr>
        <p:blipFill>
          <a:blip r:embed="rId4"/>
          <a:stretch>
            <a:fillRect/>
          </a:stretch>
        </p:blipFill>
        <p:spPr>
          <a:xfrm>
            <a:off x="476629" y="5888604"/>
            <a:ext cx="5876024" cy="237559"/>
          </a:xfrm>
          <a:prstGeom prst="rect">
            <a:avLst/>
          </a:prstGeom>
        </p:spPr>
      </p:pic>
      <p:sp>
        <p:nvSpPr>
          <p:cNvPr id="12" name="Content Placeholder 12"/>
          <p:cNvSpPr txBox="1">
            <a:spLocks/>
          </p:cNvSpPr>
          <p:nvPr/>
        </p:nvSpPr>
        <p:spPr>
          <a:xfrm>
            <a:off x="6267450" y="1600200"/>
            <a:ext cx="287655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Millennium series of Dark Matter only  simulations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Springel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et al 2005 &amp;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Angulo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et al 2012)</a:t>
            </a:r>
          </a:p>
        </p:txBody>
      </p:sp>
      <p:pic>
        <p:nvPicPr>
          <p:cNvPr id="15" name="Picture 14"/>
          <p:cNvPicPr>
            <a:picLocks noChangeAspect="1"/>
          </p:cNvPicPr>
          <p:nvPr/>
        </p:nvPicPr>
        <p:blipFill>
          <a:blip r:embed="rId5"/>
          <a:stretch>
            <a:fillRect/>
          </a:stretch>
        </p:blipFill>
        <p:spPr>
          <a:xfrm>
            <a:off x="6374202" y="4160509"/>
            <a:ext cx="2609536" cy="2577052"/>
          </a:xfrm>
          <a:prstGeom prst="rect">
            <a:avLst/>
          </a:prstGeom>
        </p:spPr>
      </p:pic>
      <p:pic>
        <p:nvPicPr>
          <p:cNvPr id="13" name="Picture 12"/>
          <p:cNvPicPr>
            <a:picLocks noChangeAspect="1"/>
          </p:cNvPicPr>
          <p:nvPr/>
        </p:nvPicPr>
        <p:blipFill>
          <a:blip r:embed="rId6"/>
          <a:stretch>
            <a:fillRect/>
          </a:stretch>
        </p:blipFill>
        <p:spPr>
          <a:xfrm>
            <a:off x="7484096" y="5375264"/>
            <a:ext cx="403860" cy="2019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Screen shot 2012-11-17 at 3.45.12 PM.png"/>
          <p:cNvPicPr>
            <a:picLocks noChangeAspect="1"/>
          </p:cNvPicPr>
          <p:nvPr/>
        </p:nvPicPr>
        <p:blipFill>
          <a:blip r:embed="rId3">
            <a:alphaModFix/>
          </a:blip>
          <a:stretch>
            <a:fillRect/>
          </a:stretch>
        </p:blipFill>
        <p:spPr>
          <a:xfrm>
            <a:off x="84664" y="1725817"/>
            <a:ext cx="6182785" cy="4374953"/>
          </a:xfrm>
          <a:prstGeom prst="rect">
            <a:avLst/>
          </a:prstGeom>
        </p:spPr>
      </p:pic>
      <p:sp>
        <p:nvSpPr>
          <p:cNvPr id="8" name="Title 7"/>
          <p:cNvSpPr>
            <a:spLocks noGrp="1"/>
          </p:cNvSpPr>
          <p:nvPr>
            <p:ph type="title"/>
          </p:nvPr>
        </p:nvSpPr>
        <p:spPr/>
        <p:txBody>
          <a:bodyPr/>
          <a:lstStyle/>
          <a:p>
            <a:r>
              <a:rPr lang="en-US" dirty="0" smtClean="0"/>
              <a:t>Galaxy and Halo Mass Function</a:t>
            </a:r>
            <a:endParaRPr lang="en-US" dirty="0"/>
          </a:p>
        </p:txBody>
      </p:sp>
      <p:sp>
        <p:nvSpPr>
          <p:cNvPr id="13" name="Content Placeholder 12"/>
          <p:cNvSpPr>
            <a:spLocks noGrp="1"/>
          </p:cNvSpPr>
          <p:nvPr>
            <p:ph sz="half" idx="4294967295"/>
          </p:nvPr>
        </p:nvSpPr>
        <p:spPr>
          <a:xfrm>
            <a:off x="6267450" y="1600200"/>
            <a:ext cx="2876550" cy="4525963"/>
          </a:xfrm>
        </p:spPr>
        <p:txBody>
          <a:bodyPr>
            <a:normAutofit fontScale="77500" lnSpcReduction="20000"/>
          </a:bodyPr>
          <a:lstStyle/>
          <a:p>
            <a:pPr>
              <a:buNone/>
            </a:pPr>
            <a:r>
              <a:rPr lang="en-US" dirty="0" smtClean="0"/>
              <a:t>At the faint end, the dark matter halo mass function is much steeper than the galaxy stellar mass function</a:t>
            </a:r>
          </a:p>
          <a:p>
            <a:pPr>
              <a:buNone/>
            </a:pPr>
            <a:r>
              <a:rPr lang="en-US" dirty="0" smtClean="0"/>
              <a:t>What is the relation between galaxy stellar mass and dark matter halo mass in order to reconcile these two distributions? </a:t>
            </a:r>
          </a:p>
          <a:p>
            <a:pPr>
              <a:buNone/>
            </a:pPr>
            <a:endParaRPr lang="en-US" dirty="0" smtClean="0"/>
          </a:p>
        </p:txBody>
      </p:sp>
      <p:sp>
        <p:nvSpPr>
          <p:cNvPr id="7" name="TextBox 6"/>
          <p:cNvSpPr txBox="1"/>
          <p:nvPr/>
        </p:nvSpPr>
        <p:spPr>
          <a:xfrm>
            <a:off x="1114974" y="3930582"/>
            <a:ext cx="1762021" cy="646331"/>
          </a:xfrm>
          <a:prstGeom prst="rect">
            <a:avLst/>
          </a:prstGeom>
          <a:noFill/>
        </p:spPr>
        <p:txBody>
          <a:bodyPr wrap="none" rtlCol="0">
            <a:spAutoFit/>
          </a:bodyPr>
          <a:lstStyle/>
          <a:p>
            <a:r>
              <a:rPr lang="en-US" dirty="0" smtClean="0">
                <a:solidFill>
                  <a:srgbClr val="FF0000"/>
                </a:solidFill>
              </a:rPr>
              <a:t>Galaxies</a:t>
            </a:r>
          </a:p>
          <a:p>
            <a:r>
              <a:rPr lang="en-US" dirty="0" err="1" smtClean="0">
                <a:solidFill>
                  <a:srgbClr val="FF0000"/>
                </a:solidFill>
              </a:rPr>
              <a:t>Baldry</a:t>
            </a:r>
            <a:r>
              <a:rPr lang="en-US" dirty="0" smtClean="0">
                <a:solidFill>
                  <a:srgbClr val="FF0000"/>
                </a:solidFill>
              </a:rPr>
              <a:t> et al 2008</a:t>
            </a:r>
            <a:endParaRPr lang="en-US" dirty="0">
              <a:solidFill>
                <a:srgbClr val="FF0000"/>
              </a:solidFill>
            </a:endParaRPr>
          </a:p>
        </p:txBody>
      </p:sp>
      <p:sp>
        <p:nvSpPr>
          <p:cNvPr id="14" name="TextBox 13"/>
          <p:cNvSpPr txBox="1"/>
          <p:nvPr/>
        </p:nvSpPr>
        <p:spPr>
          <a:xfrm>
            <a:off x="2888824" y="6334667"/>
            <a:ext cx="1952089" cy="369332"/>
          </a:xfrm>
          <a:prstGeom prst="rect">
            <a:avLst/>
          </a:prstGeom>
          <a:noFill/>
        </p:spPr>
        <p:txBody>
          <a:bodyPr wrap="none" rtlCol="0">
            <a:spAutoFit/>
          </a:bodyPr>
          <a:lstStyle/>
          <a:p>
            <a:r>
              <a:rPr lang="en-US" dirty="0" smtClean="0"/>
              <a:t> Log Mass [</a:t>
            </a:r>
            <a:r>
              <a:rPr lang="en-US" dirty="0" err="1" smtClean="0"/>
              <a:t>Msolar</a:t>
            </a:r>
            <a:r>
              <a:rPr lang="en-US" dirty="0" smtClean="0"/>
              <a:t>]</a:t>
            </a:r>
            <a:endParaRPr lang="en-US" dirty="0"/>
          </a:p>
        </p:txBody>
      </p:sp>
      <p:sp>
        <p:nvSpPr>
          <p:cNvPr id="11" name="TextBox 10"/>
          <p:cNvSpPr txBox="1"/>
          <p:nvPr/>
        </p:nvSpPr>
        <p:spPr>
          <a:xfrm>
            <a:off x="3656403" y="2012913"/>
            <a:ext cx="2396058" cy="646331"/>
          </a:xfrm>
          <a:prstGeom prst="rect">
            <a:avLst/>
          </a:prstGeom>
          <a:noFill/>
        </p:spPr>
        <p:txBody>
          <a:bodyPr wrap="none" rtlCol="0">
            <a:spAutoFit/>
          </a:bodyPr>
          <a:lstStyle/>
          <a:p>
            <a:r>
              <a:rPr lang="en-US" dirty="0" err="1" smtClean="0"/>
              <a:t>Milennium</a:t>
            </a:r>
            <a:r>
              <a:rPr lang="en-US" dirty="0" smtClean="0"/>
              <a:t> Dark Matter </a:t>
            </a:r>
          </a:p>
          <a:p>
            <a:r>
              <a:rPr lang="en-US" dirty="0" smtClean="0"/>
              <a:t>Halos  (rescaled) </a:t>
            </a:r>
          </a:p>
        </p:txBody>
      </p:sp>
      <p:cxnSp>
        <p:nvCxnSpPr>
          <p:cNvPr id="12" name="Straight Arrow Connector 11"/>
          <p:cNvCxnSpPr/>
          <p:nvPr/>
        </p:nvCxnSpPr>
        <p:spPr>
          <a:xfrm flipV="1">
            <a:off x="1609300" y="3175129"/>
            <a:ext cx="870222" cy="84304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1"/>
          </p:cNvCxnSpPr>
          <p:nvPr/>
        </p:nvCxnSpPr>
        <p:spPr>
          <a:xfrm rot="10800000" flipV="1">
            <a:off x="2736045" y="2336079"/>
            <a:ext cx="920359" cy="461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Galaxy Stellar Mass </a:t>
            </a:r>
            <a:r>
              <a:rPr lang="en-US" dirty="0" err="1" smtClean="0"/>
              <a:t>vs</a:t>
            </a:r>
            <a:r>
              <a:rPr lang="en-US" dirty="0" smtClean="0"/>
              <a:t> Halo Mass</a:t>
            </a:r>
            <a:endParaRPr lang="en-US" dirty="0"/>
          </a:p>
        </p:txBody>
      </p:sp>
      <p:pic>
        <p:nvPicPr>
          <p:cNvPr id="9" name="Content Placeholder 8" descr="paramario.png"/>
          <p:cNvPicPr>
            <a:picLocks noGrp="1" noChangeAspect="1"/>
          </p:cNvPicPr>
          <p:nvPr>
            <p:ph idx="4294967295"/>
          </p:nvPr>
        </p:nvPicPr>
        <p:blipFill>
          <a:blip r:embed="rId3"/>
          <a:srcRect l="-40915" r="-40915"/>
          <a:stretch>
            <a:fillRect/>
          </a:stretch>
        </p:blipFill>
        <p:spPr>
          <a:xfrm>
            <a:off x="-1598400" y="1720850"/>
            <a:ext cx="8229600" cy="4525963"/>
          </a:xfrm>
        </p:spPr>
      </p:pic>
      <p:sp>
        <p:nvSpPr>
          <p:cNvPr id="8" name="Rectangle 7"/>
          <p:cNvSpPr/>
          <p:nvPr/>
        </p:nvSpPr>
        <p:spPr>
          <a:xfrm>
            <a:off x="5870090" y="1968999"/>
            <a:ext cx="3273910" cy="2862323"/>
          </a:xfrm>
          <a:prstGeom prst="rect">
            <a:avLst/>
          </a:prstGeom>
        </p:spPr>
        <p:txBody>
          <a:bodyPr wrap="square">
            <a:spAutoFit/>
          </a:bodyPr>
          <a:lstStyle/>
          <a:p>
            <a:r>
              <a:rPr lang="en-US" dirty="0" smtClean="0"/>
              <a:t>Galaxy–Halo mass relation  assuming that dark haloes ranked by their mass are</a:t>
            </a:r>
            <a:r>
              <a:rPr lang="en-US" b="1" dirty="0" smtClean="0"/>
              <a:t> </a:t>
            </a:r>
            <a:r>
              <a:rPr lang="en-US" dirty="0" smtClean="0"/>
              <a:t>matched to galaxies ranked by stellar mass.</a:t>
            </a:r>
          </a:p>
          <a:p>
            <a:r>
              <a:rPr lang="en-US" dirty="0" smtClean="0"/>
              <a:t> </a:t>
            </a:r>
          </a:p>
          <a:p>
            <a:r>
              <a:rPr lang="en-US" dirty="0" smtClean="0"/>
              <a:t>The first most massive halo corresponds to the first most massive galaxy, an so on.</a:t>
            </a:r>
            <a:endParaRPr lang="en-US" b="1" dirty="0" smtClean="0"/>
          </a:p>
          <a:p>
            <a:endParaRPr lang="en-US" b="1" dirty="0" smtClean="0"/>
          </a:p>
        </p:txBody>
      </p:sp>
      <p:sp>
        <p:nvSpPr>
          <p:cNvPr id="13" name="TextBox 12"/>
          <p:cNvSpPr txBox="1"/>
          <p:nvPr/>
        </p:nvSpPr>
        <p:spPr>
          <a:xfrm>
            <a:off x="1323999" y="6304002"/>
            <a:ext cx="2726077" cy="369332"/>
          </a:xfrm>
          <a:prstGeom prst="rect">
            <a:avLst/>
          </a:prstGeom>
          <a:noFill/>
        </p:spPr>
        <p:txBody>
          <a:bodyPr wrap="none" rtlCol="0">
            <a:spAutoFit/>
          </a:bodyPr>
          <a:lstStyle/>
          <a:p>
            <a:r>
              <a:rPr lang="en-US" dirty="0" smtClean="0"/>
              <a:t>Log Dark Matter Halo Mass</a:t>
            </a:r>
            <a:endParaRPr lang="en-US" dirty="0"/>
          </a:p>
        </p:txBody>
      </p:sp>
      <p:sp>
        <p:nvSpPr>
          <p:cNvPr id="14" name="TextBox 13"/>
          <p:cNvSpPr txBox="1"/>
          <p:nvPr/>
        </p:nvSpPr>
        <p:spPr>
          <a:xfrm rot="16200000">
            <a:off x="-1287014" y="3563246"/>
            <a:ext cx="2868187" cy="369332"/>
          </a:xfrm>
          <a:prstGeom prst="rect">
            <a:avLst/>
          </a:prstGeom>
          <a:noFill/>
        </p:spPr>
        <p:txBody>
          <a:bodyPr wrap="square" rtlCol="0">
            <a:spAutoFit/>
          </a:bodyPr>
          <a:lstStyle/>
          <a:p>
            <a:pPr algn="ctr"/>
            <a:r>
              <a:rPr lang="en-US" dirty="0" smtClean="0"/>
              <a:t>Log Stellar Mass [</a:t>
            </a:r>
            <a:r>
              <a:rPr lang="en-US" dirty="0" err="1" smtClean="0"/>
              <a:t>Msolar</a:t>
            </a:r>
            <a:r>
              <a:rPr lang="en-US" dirty="0" smtClean="0"/>
              <a:t>]</a:t>
            </a:r>
            <a:endParaRPr lang="en-US" dirty="0"/>
          </a:p>
        </p:txBody>
      </p:sp>
      <p:sp>
        <p:nvSpPr>
          <p:cNvPr id="15" name="TextBox 14"/>
          <p:cNvSpPr txBox="1"/>
          <p:nvPr/>
        </p:nvSpPr>
        <p:spPr>
          <a:xfrm>
            <a:off x="2311874" y="4812674"/>
            <a:ext cx="2181907" cy="646331"/>
          </a:xfrm>
          <a:prstGeom prst="rect">
            <a:avLst/>
          </a:prstGeom>
          <a:noFill/>
        </p:spPr>
        <p:txBody>
          <a:bodyPr wrap="none" rtlCol="0">
            <a:spAutoFit/>
          </a:bodyPr>
          <a:lstStyle/>
          <a:p>
            <a:r>
              <a:rPr lang="en-US" dirty="0" smtClean="0"/>
              <a:t>Abundance Matching</a:t>
            </a:r>
          </a:p>
          <a:p>
            <a:r>
              <a:rPr lang="en-US" dirty="0" err="1" smtClean="0"/>
              <a:t>Guo</a:t>
            </a:r>
            <a:r>
              <a:rPr lang="en-US" dirty="0" smtClean="0"/>
              <a:t> et al 2010</a:t>
            </a:r>
            <a:endParaRPr lang="en-US" dirty="0"/>
          </a:p>
        </p:txBody>
      </p:sp>
      <p:sp>
        <p:nvSpPr>
          <p:cNvPr id="16" name="TextBox 15"/>
          <p:cNvSpPr txBox="1"/>
          <p:nvPr/>
        </p:nvSpPr>
        <p:spPr>
          <a:xfrm>
            <a:off x="853804" y="2038844"/>
            <a:ext cx="2021181" cy="646331"/>
          </a:xfrm>
          <a:prstGeom prst="rect">
            <a:avLst/>
          </a:prstGeom>
          <a:noFill/>
        </p:spPr>
        <p:txBody>
          <a:bodyPr wrap="none" rtlCol="0">
            <a:spAutoFit/>
          </a:bodyPr>
          <a:lstStyle/>
          <a:p>
            <a:r>
              <a:rPr lang="en-US" dirty="0" smtClean="0"/>
              <a:t>Universal Baryon </a:t>
            </a:r>
          </a:p>
          <a:p>
            <a:r>
              <a:rPr lang="en-US" dirty="0" smtClean="0"/>
              <a:t>Fraction fbar~0.171</a:t>
            </a:r>
            <a:endParaRPr lang="en-US" dirty="0"/>
          </a:p>
        </p:txBody>
      </p:sp>
      <p:pic>
        <p:nvPicPr>
          <p:cNvPr id="10" name="Picture 9"/>
          <p:cNvPicPr>
            <a:picLocks noChangeAspect="1"/>
          </p:cNvPicPr>
          <p:nvPr/>
        </p:nvPicPr>
        <p:blipFill>
          <a:blip r:embed="rId4"/>
          <a:stretch>
            <a:fillRect/>
          </a:stretch>
        </p:blipFill>
        <p:spPr>
          <a:xfrm>
            <a:off x="6761216" y="4585551"/>
            <a:ext cx="1187660" cy="593830"/>
          </a:xfrm>
          <a:prstGeom prst="rect">
            <a:avLst/>
          </a:prstGeom>
        </p:spPr>
      </p:pic>
      <p:pic>
        <p:nvPicPr>
          <p:cNvPr id="11" name="Picture 10"/>
          <p:cNvPicPr>
            <a:picLocks noChangeAspect="1"/>
          </p:cNvPicPr>
          <p:nvPr/>
        </p:nvPicPr>
        <p:blipFill>
          <a:blip r:embed="rId5"/>
          <a:stretch>
            <a:fillRect/>
          </a:stretch>
        </p:blipFill>
        <p:spPr>
          <a:xfrm>
            <a:off x="6761216" y="5626933"/>
            <a:ext cx="1258383" cy="1242718"/>
          </a:xfrm>
          <a:prstGeom prst="rect">
            <a:avLst/>
          </a:prstGeom>
        </p:spPr>
      </p:pic>
      <p:cxnSp>
        <p:nvCxnSpPr>
          <p:cNvPr id="19" name="Straight Arrow Connector 18"/>
          <p:cNvCxnSpPr/>
          <p:nvPr/>
        </p:nvCxnSpPr>
        <p:spPr>
          <a:xfrm rot="5400000">
            <a:off x="7170809" y="5398643"/>
            <a:ext cx="433273" cy="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26711</TotalTime>
  <Words>5853</Words>
  <Application>Microsoft Macintosh PowerPoint</Application>
  <PresentationFormat>On-screen Show (4:3)</PresentationFormat>
  <Paragraphs>386</Paragraphs>
  <Slides>35</Slides>
  <Notes>26</Notes>
  <HiddenSlides>0</HiddenSlides>
  <MMClips>1</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Dwarf galaxies in the ΛCDM model</vt:lpstr>
      <vt:lpstr>Collaborators:</vt:lpstr>
      <vt:lpstr>Outline</vt:lpstr>
      <vt:lpstr>Galaxy Stellar Mass Function</vt:lpstr>
      <vt:lpstr>Galaxy Stellar Mass Function</vt:lpstr>
      <vt:lpstr>Dark Matter Halo Mass Function</vt:lpstr>
      <vt:lpstr>Dark Matter Halo Mass Function</vt:lpstr>
      <vt:lpstr>Galaxy and Halo Mass Function</vt:lpstr>
      <vt:lpstr>Galaxy Stellar Mass vs Halo Mass</vt:lpstr>
      <vt:lpstr>Galaxy Stellar Mass vs Halo Mass</vt:lpstr>
      <vt:lpstr>Galaxy Stellar Mass vs Halo Mass</vt:lpstr>
      <vt:lpstr>Galaxy Stellar Mass vs Halo Mass</vt:lpstr>
      <vt:lpstr>Dwarfs: UGC7559 &amp; SDIG</vt:lpstr>
      <vt:lpstr>Dwarf Spheroidals of the Milky Way</vt:lpstr>
      <vt:lpstr>Observational Sample</vt:lpstr>
      <vt:lpstr>Measured versus Predicted Velocity</vt:lpstr>
      <vt:lpstr>(Outermost) Velocity vs Radius</vt:lpstr>
      <vt:lpstr>Galaxy Stellar Mass vs Halo Mass</vt:lpstr>
      <vt:lpstr>Galaxy Stellar Mass vs Halo Mass</vt:lpstr>
      <vt:lpstr>Caveats</vt:lpstr>
      <vt:lpstr>CLUES Simulations</vt:lpstr>
      <vt:lpstr>CLUES Simulation</vt:lpstr>
      <vt:lpstr>Gas</vt:lpstr>
      <vt:lpstr>Dark Matter</vt:lpstr>
      <vt:lpstr>Star Formation Rate</vt:lpstr>
      <vt:lpstr>Age Distribution</vt:lpstr>
      <vt:lpstr>Baryonic Content </vt:lpstr>
      <vt:lpstr>Mass Evolution</vt:lpstr>
      <vt:lpstr>Gas Temporal Evolution</vt:lpstr>
      <vt:lpstr>Trajectories of galaxies</vt:lpstr>
      <vt:lpstr>Ram Pressure</vt:lpstr>
      <vt:lpstr>Ram Pressure</vt:lpstr>
      <vt:lpstr>More Examples</vt:lpstr>
      <vt:lpstr>Slide 34</vt:lpstr>
      <vt:lpstr>Conclusions</vt:lpstr>
    </vt:vector>
  </TitlesOfParts>
  <Company>University of Victoria - Physics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  Abadi</dc:creator>
  <cp:lastModifiedBy>Mario  Abadi</cp:lastModifiedBy>
  <cp:revision>219</cp:revision>
  <dcterms:created xsi:type="dcterms:W3CDTF">2013-02-18T15:33:21Z</dcterms:created>
  <dcterms:modified xsi:type="dcterms:W3CDTF">2013-02-18T15:33:57Z</dcterms:modified>
</cp:coreProperties>
</file>