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86" r:id="rId4"/>
    <p:sldId id="278" r:id="rId5"/>
    <p:sldId id="260" r:id="rId6"/>
    <p:sldId id="263" r:id="rId7"/>
    <p:sldId id="285" r:id="rId8"/>
    <p:sldId id="272" r:id="rId9"/>
    <p:sldId id="273" r:id="rId10"/>
    <p:sldId id="275" r:id="rId11"/>
    <p:sldId id="276" r:id="rId12"/>
    <p:sldId id="283" r:id="rId13"/>
    <p:sldId id="282" r:id="rId14"/>
    <p:sldId id="284" r:id="rId15"/>
    <p:sldId id="280" r:id="rId1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Times New Roman" pitchFamily="16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690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0"/>
            <a:ext cx="29622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884613" y="0"/>
            <a:ext cx="29622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26636" name="Rectangle 1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59300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0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2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AR" noProof="0" smtClean="0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8672513"/>
            <a:ext cx="29622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E79DA6C-8FC3-4DE1-85A0-3218C0045C8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0CAB577-5C21-464A-A448-48B107E96273}" type="slidenum">
              <a:rPr lang="es-ES_tradnl" smtClean="0"/>
              <a:pPr/>
              <a:t>1</a:t>
            </a:fld>
            <a:endParaRPr lang="es-ES_tradnl" smtClean="0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9CAAACB-DB45-41FD-9916-5B34C792FDA1}" type="slidenum">
              <a:rPr lang="es-ES_tradnl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s-ES_tradnl" sz="1200">
              <a:solidFill>
                <a:srgbClr val="000000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CE2D711-E6C8-474A-BD92-8473B2EC7A30}" type="slidenum">
              <a:rPr lang="es-ES_tradnl" smtClean="0"/>
              <a:pPr/>
              <a:t>11</a:t>
            </a:fld>
            <a:endParaRPr lang="es-ES_tradnl" smtClean="0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63D44C-1498-407E-A6DA-1B3B24CAE0D4}" type="slidenum">
              <a:rPr lang="es-ES_tradnl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s-ES_tradnl" sz="1200">
              <a:solidFill>
                <a:srgbClr val="000000"/>
              </a:solidFill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1144588" y="685800"/>
            <a:ext cx="4560887" cy="3421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FA60FFE-74A3-4017-B428-DD5EFD2BCFB2}" type="slidenum">
              <a:rPr lang="es-ES_tradnl" smtClean="0"/>
              <a:pPr/>
              <a:t>12</a:t>
            </a:fld>
            <a:endParaRPr lang="es-ES_tradnl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CB927ED-4B32-4F7D-8551-06DEEBB484A8}" type="slidenum">
              <a:rPr lang="es-ES_tradnl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s-ES_tradnl" sz="1200">
              <a:solidFill>
                <a:srgbClr val="000000"/>
              </a:solidFill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2C61A7D-6B80-46DE-84EF-D11D56A516BA}" type="slidenum">
              <a:rPr lang="es-ES_tradnl" smtClean="0"/>
              <a:pPr/>
              <a:t>15</a:t>
            </a:fld>
            <a:endParaRPr lang="es-ES_tradnl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E922CCF-CA00-41CE-8085-C918C315B861}" type="slidenum">
              <a:rPr lang="es-ES_tradnl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s-ES_tradnl" sz="120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3369417-0C0D-4398-A66C-C9812F66ABA2}" type="slidenum">
              <a:rPr lang="es-ES_tradnl" smtClean="0"/>
              <a:pPr/>
              <a:t>3</a:t>
            </a:fld>
            <a:endParaRPr lang="es-ES_tradnl" smtClean="0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B6C0A98-E08B-4C20-A449-E89FA84F19D0}" type="slidenum">
              <a:rPr lang="es-ES_tradnl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es-ES_tradnl" sz="1200">
              <a:solidFill>
                <a:srgbClr val="000000"/>
              </a:solidFill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2C61A7D-6B80-46DE-84EF-D11D56A516BA}" type="slidenum">
              <a:rPr lang="es-ES_tradnl" smtClean="0"/>
              <a:pPr/>
              <a:t>4</a:t>
            </a:fld>
            <a:endParaRPr lang="es-ES_tradnl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E922CCF-CA00-41CE-8085-C918C315B861}" type="slidenum">
              <a:rPr lang="es-ES_tradnl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s-ES_tradnl" sz="120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B02C4C7-1C5E-43C2-994B-2CA33EF49038}" type="slidenum">
              <a:rPr lang="es-ES_tradnl" smtClean="0"/>
              <a:pPr/>
              <a:t>5</a:t>
            </a:fld>
            <a:endParaRPr lang="es-ES_tradnl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A4080C6-9C91-4E93-AD29-7C446CC11D49}" type="slidenum">
              <a:rPr lang="es-ES_tradnl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s-ES_tradnl" sz="120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889000" y="685800"/>
            <a:ext cx="5080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8563CC-FBA6-4F41-8342-A18F499AC380}" type="slidenum">
              <a:rPr lang="es-ES_tradnl" smtClean="0"/>
              <a:pPr/>
              <a:t>6</a:t>
            </a:fld>
            <a:endParaRPr lang="es-ES_tradnl" smtClean="0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11E7851-5FB4-4F79-8EE7-F03CC5DFDBEA}" type="slidenum">
              <a:rPr lang="es-ES_tradnl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s-ES_tradnl" sz="1200">
              <a:solidFill>
                <a:srgbClr val="000000"/>
              </a:solidFill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A9CDB35-B8F8-4CA5-B13E-4D7415A30E17}" type="slidenum">
              <a:rPr lang="es-ES_tradnl" smtClean="0"/>
              <a:pPr/>
              <a:t>7</a:t>
            </a:fld>
            <a:endParaRPr lang="es-ES_tradnl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687FFE0-CBEE-4C38-A72F-65539687A621}" type="slidenum">
              <a:rPr lang="es-ES_tradnl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s-ES_tradnl" sz="1200">
              <a:solidFill>
                <a:srgbClr val="000000"/>
              </a:solidFill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1144588" y="685800"/>
            <a:ext cx="4560887" cy="34210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FA60FFE-74A3-4017-B428-DD5EFD2BCFB2}" type="slidenum">
              <a:rPr lang="es-ES_tradnl" smtClean="0"/>
              <a:pPr/>
              <a:t>8</a:t>
            </a:fld>
            <a:endParaRPr lang="es-ES_tradnl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CB927ED-4B32-4F7D-8551-06DEEBB484A8}" type="slidenum">
              <a:rPr lang="es-ES_tradnl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s-ES_tradnl" sz="1200">
              <a:solidFill>
                <a:srgbClr val="000000"/>
              </a:solidFill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80C3C5D-3469-4D65-B8A9-132CCBB021BB}" type="slidenum">
              <a:rPr lang="es-ES_tradnl" smtClean="0"/>
              <a:pPr/>
              <a:t>9</a:t>
            </a:fld>
            <a:endParaRPr lang="es-ES_tradnl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FED3347-A9EB-4DDB-89EE-A747F2EBA229}" type="slidenum">
              <a:rPr lang="es-ES_tradnl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s-ES_tradnl" sz="1200">
              <a:solidFill>
                <a:srgbClr val="000000"/>
              </a:solidFill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F02E6F5-DC89-4EE0-AC6A-A969A8E63073}" type="slidenum">
              <a:rPr lang="es-ES_tradnl" smtClean="0"/>
              <a:pPr/>
              <a:t>10</a:t>
            </a:fld>
            <a:endParaRPr lang="es-ES_tradnl" smtClean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AADF4DB-A545-4764-8D3B-ED3E0D3C54CD}" type="slidenum">
              <a:rPr lang="es-ES_tradnl" sz="12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s-ES_tradnl" sz="1200">
              <a:solidFill>
                <a:srgbClr val="000000"/>
              </a:solidFill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ln/>
        </p:spPr>
        <p:txBody>
          <a:bodyPr wrap="none" anchor="ctr"/>
          <a:lstStyle/>
          <a:p>
            <a:endParaRPr lang="es-A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45FC5-4E12-4558-886D-FEB814BF751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8653B-2DEF-4DD8-A59C-EBB83C6F566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05575" y="463550"/>
            <a:ext cx="1939925" cy="57515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67375" cy="57515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01198-31E8-461F-A966-D9C263F82C3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59700" cy="14335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3650" cy="42338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1850" y="1981200"/>
            <a:ext cx="3803650" cy="20399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1850" y="4173538"/>
            <a:ext cx="3803650" cy="204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A1DBC-898A-4CF8-9896-744AF25611A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FAD17-3EC4-404E-A9AC-409F6166F4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2F33E-0A16-469A-B30B-074D21BD9A3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1AD4A-CAEF-41C0-9C43-D6D88996A90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365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1850" y="1981200"/>
            <a:ext cx="380365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2CFC4-20B9-4B13-9BE8-991959F9851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A6B51-6B78-4958-9ED5-CF116D7609F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9D269-352E-4BC7-9F87-AD241E11396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A28CB-8E47-4A4B-9743-D40BFA6E798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9095C-E7E1-47E0-8D37-9FC3B712195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5FD6E-96F2-438F-820B-27CA898D5FC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00000">
              <a:srgbClr val="5E5E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59700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9700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895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860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A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23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5FBA41-E1C9-47AC-8488-04253286430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9pPr>
    </p:titleStyle>
    <p:bodyStyle>
      <a:lvl1pPr marL="330200" indent="-3302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0250" indent="-2730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ndrea\andrea\charlas\2011\97781main_tadpoles_nodate_320x240.mpg" TargetMode="External"/><Relationship Id="rId1" Type="http://schemas.openxmlformats.org/officeDocument/2006/relationships/video" Target="file:///C:\Users\andrea\andrea\charlas\2011\movie.mpeg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ndrea\andrea\charlas\2011\output.mpe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ndrea\andrea\charlas\chile\traceMax.avi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ndrea\andrea\charlas\chile\mariana2.mpg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ndrea\andrea\charlas\chile\97781main_tadpoles_nodate_320x240.mpg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685800" y="571500"/>
            <a:ext cx="77724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800" dirty="0" smtClean="0">
                <a:solidFill>
                  <a:srgbClr val="000000"/>
                </a:solidFill>
              </a:rPr>
              <a:t>Astrophysical plasmas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800" dirty="0" smtClean="0">
                <a:solidFill>
                  <a:srgbClr val="000000"/>
                </a:solidFill>
              </a:rPr>
              <a:t>Sun: </a:t>
            </a:r>
            <a:r>
              <a:rPr lang="en-US" sz="4800" dirty="0">
                <a:solidFill>
                  <a:srgbClr val="000000"/>
                </a:solidFill>
              </a:rPr>
              <a:t>coronal </a:t>
            </a:r>
            <a:r>
              <a:rPr lang="en-US" sz="4800" dirty="0" smtClean="0">
                <a:solidFill>
                  <a:srgbClr val="000000"/>
                </a:solidFill>
              </a:rPr>
              <a:t>seismology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800" dirty="0" err="1" smtClean="0">
                <a:solidFill>
                  <a:srgbClr val="000000"/>
                </a:solidFill>
              </a:rPr>
              <a:t>Exoplanet</a:t>
            </a:r>
            <a:r>
              <a:rPr lang="en-US" sz="4800" dirty="0" smtClean="0">
                <a:solidFill>
                  <a:srgbClr val="000000"/>
                </a:solidFill>
              </a:rPr>
              <a:t> atmospheres 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428750" y="2643182"/>
            <a:ext cx="6715125" cy="33575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Sergio </a:t>
            </a:r>
            <a:r>
              <a:rPr lang="en-US" dirty="0" err="1" smtClean="0">
                <a:solidFill>
                  <a:srgbClr val="000000"/>
                </a:solidFill>
              </a:rPr>
              <a:t>Elaskar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en-US" dirty="0" err="1" smtClean="0">
                <a:solidFill>
                  <a:srgbClr val="000000"/>
                </a:solidFill>
              </a:rPr>
              <a:t>Matías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Schneiter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r>
              <a:rPr lang="en-US" dirty="0" err="1" smtClean="0">
                <a:solidFill>
                  <a:srgbClr val="000000"/>
                </a:solidFill>
              </a:rPr>
              <a:t>Walkiria</a:t>
            </a:r>
            <a:r>
              <a:rPr lang="en-US" dirty="0" smtClean="0">
                <a:solidFill>
                  <a:srgbClr val="000000"/>
                </a:solidFill>
              </a:rPr>
              <a:t> Schulz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Mariana </a:t>
            </a:r>
            <a:r>
              <a:rPr lang="en-US" dirty="0" err="1" smtClean="0">
                <a:solidFill>
                  <a:srgbClr val="000000"/>
                </a:solidFill>
              </a:rPr>
              <a:t>Cécere</a:t>
            </a:r>
            <a:r>
              <a:rPr lang="en-US" dirty="0" smtClean="0">
                <a:solidFill>
                  <a:srgbClr val="000000"/>
                </a:solidFill>
              </a:rPr>
              <a:t> - Andrés </a:t>
            </a:r>
            <a:r>
              <a:rPr lang="en-US" dirty="0" err="1" smtClean="0">
                <a:solidFill>
                  <a:srgbClr val="000000"/>
                </a:solidFill>
              </a:rPr>
              <a:t>Cimino</a:t>
            </a:r>
            <a:endParaRPr lang="en-US" dirty="0" smtClean="0">
              <a:solidFill>
                <a:srgbClr val="000000"/>
              </a:solidFill>
            </a:endParaRP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Carlos </a:t>
            </a:r>
            <a:r>
              <a:rPr lang="en-US" dirty="0" err="1" smtClean="0">
                <a:solidFill>
                  <a:srgbClr val="000000"/>
                </a:solidFill>
              </a:rPr>
              <a:t>Francile</a:t>
            </a:r>
            <a:r>
              <a:rPr lang="en-US" dirty="0" smtClean="0">
                <a:solidFill>
                  <a:srgbClr val="000000"/>
                </a:solidFill>
              </a:rPr>
              <a:t> - Carlos </a:t>
            </a:r>
            <a:r>
              <a:rPr lang="en-US" dirty="0" err="1" smtClean="0">
                <a:solidFill>
                  <a:srgbClr val="000000"/>
                </a:solidFill>
              </a:rPr>
              <a:t>Fernández</a:t>
            </a:r>
            <a:endParaRPr lang="en-US" dirty="0" smtClean="0">
              <a:solidFill>
                <a:srgbClr val="000000"/>
              </a:solidFill>
            </a:endParaRP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err="1" smtClean="0">
                <a:solidFill>
                  <a:srgbClr val="000000"/>
                </a:solidFill>
              </a:rPr>
              <a:t>Sebastián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Maglione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err="1" smtClean="0">
                <a:solidFill>
                  <a:srgbClr val="FFC000"/>
                </a:solidFill>
              </a:rPr>
              <a:t>Nuevos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integrantes</a:t>
            </a:r>
            <a:r>
              <a:rPr lang="en-US" dirty="0" smtClean="0">
                <a:solidFill>
                  <a:srgbClr val="FFC000"/>
                </a:solidFill>
              </a:rPr>
              <a:t>:</a:t>
            </a:r>
            <a:endParaRPr lang="en-US" dirty="0" smtClean="0">
              <a:solidFill>
                <a:srgbClr val="FFC000"/>
              </a:solidFill>
            </a:endParaRP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Carolina Villarreal – Ernesto </a:t>
            </a:r>
            <a:r>
              <a:rPr lang="en-US" dirty="0" err="1" smtClean="0">
                <a:solidFill>
                  <a:srgbClr val="000000"/>
                </a:solidFill>
              </a:rPr>
              <a:t>Zurbriggen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3200" dirty="0">
              <a:solidFill>
                <a:srgbClr val="000000"/>
              </a:solidFill>
            </a:endParaRPr>
          </a:p>
          <a:p>
            <a:pPr algn="ctr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61437" y="6324921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Andrea Costa</a:t>
            </a:r>
            <a:endParaRPr lang="es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4663" cy="314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438" y="3708400"/>
            <a:ext cx="4284663" cy="314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0"/>
            <a:ext cx="4500562" cy="3140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0" y="3213100"/>
            <a:ext cx="91440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000">
                <a:solidFill>
                  <a:srgbClr val="000000"/>
                </a:solidFill>
              </a:rPr>
              <a:t>Sunward: upward rebound resembling the reconnection site absortion towards the Sun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0" y="0"/>
            <a:ext cx="4500563" cy="3309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4932363" y="0"/>
            <a:ext cx="4211637" cy="3068638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5">
            <a:grayscl/>
          </a:blip>
          <a:srcRect/>
          <a:stretch>
            <a:fillRect/>
          </a:stretch>
        </p:blipFill>
        <p:spPr bwMode="auto">
          <a:xfrm>
            <a:off x="0" y="3860800"/>
            <a:ext cx="4500563" cy="299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4932363" y="3813175"/>
            <a:ext cx="4211637" cy="3044825"/>
          </a:xfrm>
          <a:prstGeom prst="rect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ovie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684228" y="1071546"/>
            <a:ext cx="4459772" cy="4071966"/>
          </a:xfrm>
          <a:prstGeom prst="rect">
            <a:avLst/>
          </a:prstGeom>
        </p:spPr>
      </p:pic>
      <p:pic>
        <p:nvPicPr>
          <p:cNvPr id="8" name="97781main_tadpoles_nodate_320x240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0" y="1071546"/>
            <a:ext cx="4429156" cy="407196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71406" y="71414"/>
            <a:ext cx="4008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tx2"/>
                </a:solidFill>
              </a:rPr>
              <a:t>Schneiter</a:t>
            </a:r>
            <a:r>
              <a:rPr lang="es-ES" dirty="0" smtClean="0">
                <a:solidFill>
                  <a:schemeClr val="tx2"/>
                </a:solidFill>
              </a:rPr>
              <a:t>, Costa, </a:t>
            </a:r>
            <a:r>
              <a:rPr lang="es-ES" dirty="0" err="1" smtClean="0">
                <a:solidFill>
                  <a:schemeClr val="tx2"/>
                </a:solidFill>
              </a:rPr>
              <a:t>Elaskar</a:t>
            </a:r>
            <a:r>
              <a:rPr lang="es-ES" dirty="0" smtClean="0">
                <a:solidFill>
                  <a:schemeClr val="tx2"/>
                </a:solidFill>
              </a:rPr>
              <a:t>, 2011</a:t>
            </a:r>
            <a:endParaRPr lang="es-E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par>
              <p:cTn id="2" fill="hold" nodeType="interactiveSeq">
                <p:stCondLst>
                  <p:cond delay="0"/>
                </p:stCondLst>
              </p:cTn>
            </p:par>
            <p:seq concurrent="1" nextAc="seek">
              <p:cTn id="3" dur="indefinite" nodeType="mainSeq">
                <p:childTnLst>
                  <p:par>
                    <p:cTn id="4" fill="hold">
                      <p:stCondLst>
                        <p:cond delay="indefinite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94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1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2" fill="hold" nodeType="interactiveSeq">
                <p:stCondLst>
                  <p:cond delay="0"/>
                </p:stCondLst>
                <p:childTnLst>
                  <p:par>
                    <p:cTn id="13" fill="hold"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16" dur="indefinite" fill="hold"/>
                                        <p:tgtEl>
                                          <p:sldTgt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i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92" y="1826536"/>
            <a:ext cx="7671816" cy="474573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-33409" y="142852"/>
            <a:ext cx="78518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chemeClr val="tx2"/>
                </a:solidFill>
              </a:rPr>
              <a:t>Moreton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waves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s-ES" sz="2000" b="1" dirty="0" err="1" smtClean="0">
                <a:solidFill>
                  <a:schemeClr val="tx2"/>
                </a:solidFill>
              </a:rPr>
              <a:t>Francile</a:t>
            </a:r>
            <a:r>
              <a:rPr lang="es-ES" sz="2000" b="1" dirty="0" smtClean="0">
                <a:solidFill>
                  <a:schemeClr val="tx2"/>
                </a:solidFill>
              </a:rPr>
              <a:t>,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sz="2000" b="1" dirty="0" smtClean="0">
                <a:solidFill>
                  <a:schemeClr val="tx2"/>
                </a:solidFill>
              </a:rPr>
              <a:t>Costa, </a:t>
            </a:r>
            <a:r>
              <a:rPr lang="es-ES" sz="2000" b="1" dirty="0" err="1" smtClean="0">
                <a:solidFill>
                  <a:schemeClr val="tx2"/>
                </a:solidFill>
              </a:rPr>
              <a:t>Schneiter</a:t>
            </a:r>
            <a:r>
              <a:rPr lang="es-ES" sz="2000" b="1" dirty="0" smtClean="0">
                <a:solidFill>
                  <a:schemeClr val="tx2"/>
                </a:solidFill>
              </a:rPr>
              <a:t>, </a:t>
            </a:r>
            <a:r>
              <a:rPr lang="es-ES" sz="2000" b="1" dirty="0" err="1" smtClean="0">
                <a:solidFill>
                  <a:schemeClr val="tx2"/>
                </a:solidFill>
              </a:rPr>
              <a:t>Elaskar</a:t>
            </a:r>
            <a:r>
              <a:rPr lang="es-ES" sz="2000" b="1" dirty="0" smtClean="0">
                <a:solidFill>
                  <a:schemeClr val="tx2"/>
                </a:solidFill>
              </a:rPr>
              <a:t>, 2011</a:t>
            </a:r>
          </a:p>
          <a:p>
            <a:r>
              <a:rPr lang="es-ES" b="1" dirty="0" err="1" smtClean="0">
                <a:solidFill>
                  <a:schemeClr val="tx2"/>
                </a:solidFill>
              </a:rPr>
              <a:t>Chromospheric</a:t>
            </a:r>
            <a:r>
              <a:rPr lang="es-ES" b="1" dirty="0" smtClean="0">
                <a:solidFill>
                  <a:schemeClr val="tx2"/>
                </a:solidFill>
              </a:rPr>
              <a:t> shock </a:t>
            </a:r>
            <a:r>
              <a:rPr lang="es-ES" b="1" dirty="0" err="1" smtClean="0">
                <a:solidFill>
                  <a:schemeClr val="tx2"/>
                </a:solidFill>
              </a:rPr>
              <a:t>waves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or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fast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magnetoacoustic</a:t>
            </a:r>
            <a:r>
              <a:rPr lang="es-ES" b="1" dirty="0" smtClean="0">
                <a:solidFill>
                  <a:schemeClr val="tx2"/>
                </a:solidFill>
              </a:rPr>
              <a:t> wave</a:t>
            </a:r>
          </a:p>
          <a:p>
            <a:r>
              <a:rPr lang="es-ES" b="1" dirty="0" err="1" smtClean="0">
                <a:solidFill>
                  <a:schemeClr val="tx2"/>
                </a:solidFill>
              </a:rPr>
              <a:t>Triggered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by</a:t>
            </a:r>
            <a:r>
              <a:rPr lang="es-ES" b="1" dirty="0" smtClean="0">
                <a:solidFill>
                  <a:schemeClr val="tx2"/>
                </a:solidFill>
              </a:rPr>
              <a:t> a </a:t>
            </a:r>
            <a:r>
              <a:rPr lang="es-ES" b="1" dirty="0" err="1" smtClean="0">
                <a:solidFill>
                  <a:schemeClr val="tx2"/>
                </a:solidFill>
              </a:rPr>
              <a:t>not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es-ES" b="1" dirty="0" err="1" smtClean="0">
                <a:solidFill>
                  <a:schemeClr val="tx2"/>
                </a:solidFill>
              </a:rPr>
              <a:t>stablished</a:t>
            </a:r>
            <a:r>
              <a:rPr lang="es-ES" b="1" dirty="0" smtClean="0">
                <a:solidFill>
                  <a:schemeClr val="tx2"/>
                </a:solidFill>
              </a:rPr>
              <a:t> coronal </a:t>
            </a:r>
            <a:r>
              <a:rPr lang="es-ES" b="1" dirty="0" err="1" smtClean="0">
                <a:solidFill>
                  <a:schemeClr val="tx2"/>
                </a:solidFill>
              </a:rPr>
              <a:t>phenomenon</a:t>
            </a:r>
            <a:endParaRPr lang="es-E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utput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6400" y="800124"/>
            <a:ext cx="5791200" cy="60579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-32" y="71414"/>
            <a:ext cx="958185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Exoplanet</a:t>
            </a:r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atmospheres</a:t>
            </a:r>
            <a:r>
              <a:rPr lang="es-E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s-ES" sz="2000" dirty="0" err="1" smtClean="0">
                <a:solidFill>
                  <a:schemeClr val="tx2"/>
                </a:solidFill>
              </a:rPr>
              <a:t>we</a:t>
            </a:r>
            <a:r>
              <a:rPr lang="es-ES" sz="2000" dirty="0" smtClean="0">
                <a:solidFill>
                  <a:schemeClr val="tx2"/>
                </a:solidFill>
              </a:rPr>
              <a:t> derive </a:t>
            </a:r>
            <a:r>
              <a:rPr lang="es-ES" sz="2000" dirty="0" err="1" smtClean="0">
                <a:solidFill>
                  <a:schemeClr val="tx2"/>
                </a:solidFill>
              </a:rPr>
              <a:t>the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L_Alpha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absortion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for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different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wind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 err="1" smtClean="0">
                <a:solidFill>
                  <a:schemeClr val="tx2"/>
                </a:solidFill>
              </a:rPr>
              <a:t>conditions</a:t>
            </a:r>
            <a:endParaRPr lang="es-ES" sz="2000" dirty="0" smtClean="0">
              <a:solidFill>
                <a:schemeClr val="tx2"/>
              </a:solidFill>
            </a:endParaRPr>
          </a:p>
          <a:p>
            <a:r>
              <a:rPr lang="es-ES" sz="1800" dirty="0" err="1" smtClean="0">
                <a:solidFill>
                  <a:schemeClr val="tx2"/>
                </a:solidFill>
              </a:rPr>
              <a:t>Schneiter,Velázquez,Raga</a:t>
            </a:r>
            <a:r>
              <a:rPr lang="es-ES" sz="1800" dirty="0" smtClean="0">
                <a:solidFill>
                  <a:schemeClr val="tx2"/>
                </a:solidFill>
              </a:rPr>
              <a:t>, 2007-Villareal,Schneiter,Costa, 2011-Schneiter, Costa, Velázquez, 2011</a:t>
            </a:r>
            <a:endParaRPr lang="es-ES" sz="1800" dirty="0">
              <a:solidFill>
                <a:schemeClr val="tx2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429520" y="1714488"/>
            <a:ext cx="1707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/>
              <a:t>HD209458b</a:t>
            </a:r>
            <a:endParaRPr lang="es-ES" dirty="0" smtClean="0"/>
          </a:p>
          <a:p>
            <a:r>
              <a:rPr lang="es-ES" dirty="0" smtClean="0"/>
              <a:t>HD17156b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428860" y="2628900"/>
            <a:ext cx="5143536" cy="1087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0200" indent="-330200">
              <a:spcBef>
                <a:spcPts val="1500"/>
              </a:spcBef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es-AR" sz="6000" dirty="0" err="1" smtClean="0">
                <a:solidFill>
                  <a:srgbClr val="000000"/>
                </a:solidFill>
              </a:rPr>
              <a:t>Thank</a:t>
            </a:r>
            <a:r>
              <a:rPr lang="es-AR" sz="6000" dirty="0" smtClean="0">
                <a:solidFill>
                  <a:srgbClr val="000000"/>
                </a:solidFill>
              </a:rPr>
              <a:t> </a:t>
            </a:r>
            <a:r>
              <a:rPr lang="es-AR" sz="6000" dirty="0" err="1" smtClean="0">
                <a:solidFill>
                  <a:srgbClr val="000000"/>
                </a:solidFill>
              </a:rPr>
              <a:t>you</a:t>
            </a:r>
            <a:endParaRPr lang="es-AR" sz="6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533400" y="1600200"/>
          <a:ext cx="3200400" cy="863600"/>
        </p:xfrm>
        <a:graphic>
          <a:graphicData uri="http://schemas.openxmlformats.org/presentationml/2006/ole">
            <p:oleObj spid="_x0000_s39938" name="Ecuación" r:id="rId3" imgW="2260440" imgH="609480" progId="Equation.3">
              <p:embed/>
            </p:oleObj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714348" y="5143512"/>
          <a:ext cx="3733800" cy="512763"/>
        </p:xfrm>
        <a:graphic>
          <a:graphicData uri="http://schemas.openxmlformats.org/presentationml/2006/ole">
            <p:oleObj spid="_x0000_s39939" name="Ecuación" r:id="rId4" imgW="2031840" imgH="279360" progId="Equation.3">
              <p:embed/>
            </p:oleObj>
          </a:graphicData>
        </a:graphic>
      </p:graphicFrame>
      <p:graphicFrame>
        <p:nvGraphicFramePr>
          <p:cNvPr id="1028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1142976" y="2612800"/>
          <a:ext cx="2714644" cy="1887770"/>
        </p:xfrm>
        <a:graphic>
          <a:graphicData uri="http://schemas.openxmlformats.org/presentationml/2006/ole">
            <p:oleObj spid="_x0000_s39940" name="Ecuación" r:id="rId5" imgW="1625400" imgH="1130040" progId="Equation.3">
              <p:embed/>
            </p:oleObj>
          </a:graphicData>
        </a:graphic>
      </p:graphicFrame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00034" y="5043502"/>
            <a:ext cx="69404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Times New Roman" pitchFamily="18" charset="0"/>
              </a:rPr>
              <a:t>									</a:t>
            </a:r>
            <a:r>
              <a:rPr lang="es-ES" sz="2400" dirty="0" err="1" smtClean="0">
                <a:latin typeface="Times New Roman" pitchFamily="18" charset="0"/>
              </a:rPr>
              <a:t>Magnetized</a:t>
            </a:r>
            <a:r>
              <a:rPr lang="es-ES" sz="2400" dirty="0" smtClean="0">
                <a:latin typeface="Times New Roman" pitchFamily="18" charset="0"/>
              </a:rPr>
              <a:t> plasma</a:t>
            </a:r>
          </a:p>
          <a:p>
            <a:endParaRPr lang="es-ES" dirty="0" smtClean="0">
              <a:latin typeface="Times New Roman" pitchFamily="18" charset="0"/>
            </a:endParaRPr>
          </a:p>
        </p:txBody>
      </p:sp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4648200" y="1600200"/>
            <a:ext cx="305083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 err="1">
                <a:latin typeface="Times New Roman" pitchFamily="18" charset="0"/>
              </a:rPr>
              <a:t>Electrostatic</a:t>
            </a:r>
            <a:r>
              <a:rPr lang="es-ES" sz="2400" dirty="0">
                <a:latin typeface="Times New Roman" pitchFamily="18" charset="0"/>
              </a:rPr>
              <a:t> vs </a:t>
            </a:r>
            <a:r>
              <a:rPr lang="es-ES" sz="2400" dirty="0" err="1">
                <a:latin typeface="Times New Roman" pitchFamily="18" charset="0"/>
              </a:rPr>
              <a:t>Kinetic</a:t>
            </a:r>
            <a:endParaRPr lang="es-ES" sz="2400" dirty="0">
              <a:latin typeface="Times New Roman" pitchFamily="18" charset="0"/>
            </a:endParaRPr>
          </a:p>
          <a:p>
            <a:endParaRPr lang="es-ES" sz="2400" dirty="0" smtClean="0">
              <a:latin typeface="Times New Roman" pitchFamily="18" charset="0"/>
            </a:endParaRPr>
          </a:p>
          <a:p>
            <a:endParaRPr lang="es-ES" sz="2400" dirty="0">
              <a:latin typeface="Times New Roman" pitchFamily="18" charset="0"/>
            </a:endParaRPr>
          </a:p>
          <a:p>
            <a:r>
              <a:rPr lang="es-ES" sz="2400" dirty="0" err="1">
                <a:latin typeface="Times New Roman" pitchFamily="18" charset="0"/>
              </a:rPr>
              <a:t>Collective</a:t>
            </a:r>
            <a:r>
              <a:rPr lang="es-ES" sz="2400" dirty="0">
                <a:latin typeface="Times New Roman" pitchFamily="18" charset="0"/>
              </a:rPr>
              <a:t> </a:t>
            </a:r>
            <a:r>
              <a:rPr lang="es-ES" sz="2400" dirty="0" err="1">
                <a:latin typeface="Times New Roman" pitchFamily="18" charset="0"/>
              </a:rPr>
              <a:t>behaviour</a:t>
            </a:r>
            <a:r>
              <a:rPr lang="es-ES" sz="2400" dirty="0">
                <a:latin typeface="Times New Roman" pitchFamily="18" charset="0"/>
              </a:rPr>
              <a:t> </a:t>
            </a:r>
            <a:endParaRPr lang="es-ES" sz="2400" dirty="0" smtClean="0">
              <a:latin typeface="Times New Roman" pitchFamily="18" charset="0"/>
            </a:endParaRPr>
          </a:p>
          <a:p>
            <a:endParaRPr lang="es-ES" dirty="0" smtClean="0">
              <a:latin typeface="Times New Roman" pitchFamily="18" charset="0"/>
            </a:endParaRPr>
          </a:p>
          <a:p>
            <a:endParaRPr lang="es-ES" sz="2400" dirty="0" smtClean="0">
              <a:latin typeface="Times New Roman" pitchFamily="18" charset="0"/>
            </a:endParaRPr>
          </a:p>
          <a:p>
            <a:r>
              <a:rPr lang="es-ES" dirty="0" err="1" smtClean="0">
                <a:latin typeface="Times New Roman" pitchFamily="18" charset="0"/>
              </a:rPr>
              <a:t>Compressible</a:t>
            </a:r>
            <a:r>
              <a:rPr lang="es-ES" dirty="0" smtClean="0">
                <a:latin typeface="Times New Roman" pitchFamily="18" charset="0"/>
              </a:rPr>
              <a:t> </a:t>
            </a:r>
            <a:r>
              <a:rPr lang="es-ES" dirty="0" err="1" smtClean="0">
                <a:latin typeface="Times New Roman" pitchFamily="18" charset="0"/>
              </a:rPr>
              <a:t>Elastic</a:t>
            </a:r>
            <a:endParaRPr lang="es-ES" sz="2400" dirty="0">
              <a:latin typeface="Times New Roman" pitchFamily="18" charset="0"/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 sz="quarter"/>
          </p:nvPr>
        </p:nvSpPr>
        <p:spPr>
          <a:xfrm>
            <a:off x="685800" y="285728"/>
            <a:ext cx="7772400" cy="1143000"/>
          </a:xfrm>
        </p:spPr>
        <p:txBody>
          <a:bodyPr/>
          <a:lstStyle/>
          <a:p>
            <a:r>
              <a:rPr lang="es-ES" sz="3600" b="1" dirty="0" smtClean="0"/>
              <a:t>Plasma </a:t>
            </a:r>
            <a:r>
              <a:rPr lang="es-ES" sz="3600" b="1" dirty="0" err="1" smtClean="0"/>
              <a:t>parameters</a:t>
            </a:r>
            <a:r>
              <a:rPr lang="es-ES" sz="3600" b="1" dirty="0" smtClean="0"/>
              <a:t> </a:t>
            </a:r>
            <a:br>
              <a:rPr lang="es-ES" sz="3600" b="1" dirty="0" smtClean="0"/>
            </a:br>
            <a:r>
              <a:rPr lang="es-ES" sz="3600" b="1" dirty="0" err="1" smtClean="0"/>
              <a:t>Slow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large-scale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variations</a:t>
            </a:r>
            <a:endParaRPr lang="es-E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685800" y="508000"/>
            <a:ext cx="7772400" cy="1344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4000" b="1" dirty="0">
                <a:solidFill>
                  <a:srgbClr val="000000"/>
                </a:solidFill>
              </a:rPr>
              <a:t>Coronal </a:t>
            </a:r>
            <a:r>
              <a:rPr lang="es-AR" sz="4000" b="1" dirty="0" err="1">
                <a:solidFill>
                  <a:srgbClr val="000000"/>
                </a:solidFill>
              </a:rPr>
              <a:t>phenomenology</a:t>
            </a:r>
            <a:endParaRPr lang="es-AR" sz="4000" b="1" dirty="0">
              <a:solidFill>
                <a:srgbClr val="000000"/>
              </a:solidFill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44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0200" indent="-330200">
              <a:spcBef>
                <a:spcPts val="800"/>
              </a:spcBef>
              <a:buFont typeface="Times New Roman" pitchFamily="16" charset="0"/>
              <a:buChar char="•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es-AR" sz="3200" dirty="0" err="1">
                <a:solidFill>
                  <a:srgbClr val="000000"/>
                </a:solidFill>
              </a:rPr>
              <a:t>Low</a:t>
            </a:r>
            <a:r>
              <a:rPr lang="es-AR" sz="3200" dirty="0">
                <a:solidFill>
                  <a:srgbClr val="000000"/>
                </a:solidFill>
              </a:rPr>
              <a:t> corona </a:t>
            </a:r>
            <a:r>
              <a:rPr lang="es-AR" sz="3200" dirty="0" err="1">
                <a:solidFill>
                  <a:srgbClr val="000000"/>
                </a:solidFill>
              </a:rPr>
              <a:t>magnetically</a:t>
            </a:r>
            <a:r>
              <a:rPr lang="es-AR" sz="3200" dirty="0">
                <a:solidFill>
                  <a:srgbClr val="000000"/>
                </a:solidFill>
              </a:rPr>
              <a:t> </a:t>
            </a:r>
            <a:r>
              <a:rPr lang="es-AR" sz="3200" dirty="0" err="1">
                <a:solidFill>
                  <a:srgbClr val="000000"/>
                </a:solidFill>
              </a:rPr>
              <a:t>highly</a:t>
            </a:r>
            <a:r>
              <a:rPr lang="es-AR" sz="3200" dirty="0">
                <a:solidFill>
                  <a:srgbClr val="000000"/>
                </a:solidFill>
              </a:rPr>
              <a:t> </a:t>
            </a:r>
            <a:r>
              <a:rPr lang="es-AR" sz="3200" dirty="0" err="1">
                <a:solidFill>
                  <a:srgbClr val="000000"/>
                </a:solidFill>
              </a:rPr>
              <a:t>structured</a:t>
            </a:r>
            <a:r>
              <a:rPr lang="es-AR" sz="3200" dirty="0">
                <a:solidFill>
                  <a:srgbClr val="000000"/>
                </a:solidFill>
              </a:rPr>
              <a:t> </a:t>
            </a:r>
            <a:r>
              <a:rPr lang="es-AR" sz="3200" dirty="0" err="1">
                <a:solidFill>
                  <a:srgbClr val="000000"/>
                </a:solidFill>
              </a:rPr>
              <a:t>system</a:t>
            </a:r>
            <a:r>
              <a:rPr lang="es-AR" sz="3200" dirty="0">
                <a:solidFill>
                  <a:srgbClr val="000000"/>
                </a:solidFill>
              </a:rPr>
              <a:t> – X-</a:t>
            </a:r>
            <a:r>
              <a:rPr lang="es-AR" sz="3200" dirty="0" err="1">
                <a:solidFill>
                  <a:srgbClr val="000000"/>
                </a:solidFill>
              </a:rPr>
              <a:t>Ray</a:t>
            </a:r>
            <a:r>
              <a:rPr lang="es-AR" sz="3200" dirty="0">
                <a:solidFill>
                  <a:srgbClr val="000000"/>
                </a:solidFill>
              </a:rPr>
              <a:t> and EUV </a:t>
            </a:r>
            <a:r>
              <a:rPr lang="es-AR" sz="3200" dirty="0" err="1">
                <a:solidFill>
                  <a:srgbClr val="000000"/>
                </a:solidFill>
              </a:rPr>
              <a:t>emission</a:t>
            </a:r>
            <a:r>
              <a:rPr lang="es-AR" sz="3200" dirty="0">
                <a:solidFill>
                  <a:srgbClr val="000000"/>
                </a:solidFill>
              </a:rPr>
              <a:t> </a:t>
            </a:r>
            <a:r>
              <a:rPr lang="es-AR" sz="3200" dirty="0" err="1">
                <a:solidFill>
                  <a:srgbClr val="000000"/>
                </a:solidFill>
              </a:rPr>
              <a:t>is</a:t>
            </a:r>
            <a:r>
              <a:rPr lang="es-AR" sz="3200" dirty="0">
                <a:solidFill>
                  <a:srgbClr val="000000"/>
                </a:solidFill>
              </a:rPr>
              <a:t> </a:t>
            </a:r>
            <a:r>
              <a:rPr lang="es-AR" sz="3200" dirty="0" err="1">
                <a:solidFill>
                  <a:srgbClr val="000000"/>
                </a:solidFill>
              </a:rPr>
              <a:t>highly</a:t>
            </a:r>
            <a:r>
              <a:rPr lang="es-AR" sz="3200" dirty="0">
                <a:solidFill>
                  <a:srgbClr val="000000"/>
                </a:solidFill>
              </a:rPr>
              <a:t> </a:t>
            </a:r>
            <a:r>
              <a:rPr lang="es-AR" sz="3200" dirty="0" err="1">
                <a:solidFill>
                  <a:srgbClr val="000000"/>
                </a:solidFill>
              </a:rPr>
              <a:t>structured</a:t>
            </a:r>
            <a:r>
              <a:rPr lang="es-AR" sz="3200" dirty="0">
                <a:solidFill>
                  <a:srgbClr val="000000"/>
                </a:solidFill>
              </a:rPr>
              <a:t> </a:t>
            </a:r>
          </a:p>
          <a:p>
            <a:pPr marL="330200" indent="-330200">
              <a:spcBef>
                <a:spcPts val="800"/>
              </a:spcBef>
              <a:buFont typeface="Arial" pitchFamily="34" charset="0"/>
              <a:buChar char="•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es-AR" sz="3200" dirty="0" err="1" smtClean="0">
                <a:solidFill>
                  <a:srgbClr val="000000"/>
                </a:solidFill>
              </a:rPr>
              <a:t>Tracer</a:t>
            </a:r>
            <a:r>
              <a:rPr lang="es-AR" sz="3200" dirty="0" smtClean="0">
                <a:solidFill>
                  <a:srgbClr val="000000"/>
                </a:solidFill>
              </a:rPr>
              <a:t> </a:t>
            </a:r>
            <a:r>
              <a:rPr lang="es-AR" sz="3200" dirty="0">
                <a:solidFill>
                  <a:srgbClr val="000000"/>
                </a:solidFill>
              </a:rPr>
              <a:t>of </a:t>
            </a:r>
            <a:r>
              <a:rPr lang="es-AR" sz="3200" dirty="0" err="1">
                <a:solidFill>
                  <a:srgbClr val="000000"/>
                </a:solidFill>
              </a:rPr>
              <a:t>magnetic</a:t>
            </a:r>
            <a:r>
              <a:rPr lang="es-AR" sz="3200" dirty="0">
                <a:solidFill>
                  <a:srgbClr val="000000"/>
                </a:solidFill>
              </a:rPr>
              <a:t> </a:t>
            </a:r>
            <a:r>
              <a:rPr lang="es-AR" sz="3200" dirty="0" err="1">
                <a:solidFill>
                  <a:srgbClr val="000000"/>
                </a:solidFill>
              </a:rPr>
              <a:t>field</a:t>
            </a:r>
            <a:endParaRPr lang="es-AR" sz="3200" dirty="0">
              <a:solidFill>
                <a:srgbClr val="000000"/>
              </a:solidFill>
            </a:endParaRPr>
          </a:p>
          <a:p>
            <a:pPr marL="330200" indent="-330200">
              <a:spcBef>
                <a:spcPts val="800"/>
              </a:spcBef>
              <a:buFont typeface="Times New Roman" pitchFamily="16" charset="0"/>
              <a:buChar char="•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r>
              <a:rPr lang="es-AR" sz="3200" dirty="0" err="1">
                <a:solidFill>
                  <a:srgbClr val="000000"/>
                </a:solidFill>
              </a:rPr>
              <a:t>The</a:t>
            </a:r>
            <a:r>
              <a:rPr lang="es-AR" sz="3200" dirty="0">
                <a:solidFill>
                  <a:srgbClr val="000000"/>
                </a:solidFill>
              </a:rPr>
              <a:t> </a:t>
            </a:r>
            <a:r>
              <a:rPr lang="es-AR" sz="3200" dirty="0" err="1">
                <a:solidFill>
                  <a:srgbClr val="000000"/>
                </a:solidFill>
              </a:rPr>
              <a:t>underlying</a:t>
            </a:r>
            <a:r>
              <a:rPr lang="es-AR" sz="3200" dirty="0">
                <a:solidFill>
                  <a:srgbClr val="000000"/>
                </a:solidFill>
              </a:rPr>
              <a:t> </a:t>
            </a:r>
            <a:r>
              <a:rPr lang="es-AR" sz="3200" dirty="0" err="1">
                <a:solidFill>
                  <a:srgbClr val="000000"/>
                </a:solidFill>
              </a:rPr>
              <a:t>chromosphere</a:t>
            </a:r>
            <a:r>
              <a:rPr lang="es-AR" sz="3200" dirty="0">
                <a:solidFill>
                  <a:srgbClr val="000000"/>
                </a:solidFill>
              </a:rPr>
              <a:t> </a:t>
            </a:r>
            <a:r>
              <a:rPr lang="es-AR" sz="3200" dirty="0" err="1">
                <a:solidFill>
                  <a:srgbClr val="000000"/>
                </a:solidFill>
              </a:rPr>
              <a:t>very</a:t>
            </a:r>
            <a:r>
              <a:rPr lang="es-AR" sz="3200" dirty="0">
                <a:solidFill>
                  <a:srgbClr val="000000"/>
                </a:solidFill>
              </a:rPr>
              <a:t> </a:t>
            </a:r>
            <a:r>
              <a:rPr lang="es-AR" sz="3200" dirty="0" err="1">
                <a:solidFill>
                  <a:srgbClr val="000000"/>
                </a:solidFill>
              </a:rPr>
              <a:t>dynamic</a:t>
            </a:r>
            <a:r>
              <a:rPr lang="es-AR" sz="3200" dirty="0">
                <a:solidFill>
                  <a:srgbClr val="000000"/>
                </a:solidFill>
              </a:rPr>
              <a:t>: </a:t>
            </a:r>
            <a:r>
              <a:rPr lang="es-AR" sz="3200" dirty="0" err="1">
                <a:solidFill>
                  <a:srgbClr val="000000"/>
                </a:solidFill>
              </a:rPr>
              <a:t>small</a:t>
            </a:r>
            <a:r>
              <a:rPr lang="es-AR" sz="3200" dirty="0">
                <a:solidFill>
                  <a:srgbClr val="000000"/>
                </a:solidFill>
              </a:rPr>
              <a:t> </a:t>
            </a:r>
            <a:r>
              <a:rPr lang="es-AR" sz="3200" dirty="0" err="1">
                <a:solidFill>
                  <a:srgbClr val="000000"/>
                </a:solidFill>
              </a:rPr>
              <a:t>scale</a:t>
            </a:r>
            <a:r>
              <a:rPr lang="es-AR" sz="3200" dirty="0">
                <a:solidFill>
                  <a:srgbClr val="000000"/>
                </a:solidFill>
              </a:rPr>
              <a:t> </a:t>
            </a:r>
            <a:r>
              <a:rPr lang="es-AR" sz="3200" dirty="0" err="1">
                <a:solidFill>
                  <a:srgbClr val="000000"/>
                </a:solidFill>
              </a:rPr>
              <a:t>structures</a:t>
            </a:r>
            <a:r>
              <a:rPr lang="es-AR" sz="3200" dirty="0">
                <a:solidFill>
                  <a:srgbClr val="000000"/>
                </a:solidFill>
              </a:rPr>
              <a:t> and </a:t>
            </a:r>
            <a:r>
              <a:rPr lang="es-AR" sz="3200" dirty="0" err="1">
                <a:solidFill>
                  <a:srgbClr val="000000"/>
                </a:solidFill>
              </a:rPr>
              <a:t>turbulent</a:t>
            </a:r>
            <a:r>
              <a:rPr lang="es-AR" sz="3200" dirty="0">
                <a:solidFill>
                  <a:srgbClr val="000000"/>
                </a:solidFill>
              </a:rPr>
              <a:t> </a:t>
            </a:r>
            <a:r>
              <a:rPr lang="es-AR" sz="3200" dirty="0" err="1">
                <a:solidFill>
                  <a:srgbClr val="000000"/>
                </a:solidFill>
              </a:rPr>
              <a:t>motion</a:t>
            </a:r>
            <a:r>
              <a:rPr lang="es-AR" sz="3200" dirty="0">
                <a:solidFill>
                  <a:srgbClr val="000000"/>
                </a:solidFill>
              </a:rPr>
              <a:t> </a:t>
            </a:r>
            <a:r>
              <a:rPr lang="es-AR" sz="3200" dirty="0" err="1">
                <a:solidFill>
                  <a:srgbClr val="000000"/>
                </a:solidFill>
              </a:rPr>
              <a:t>prevails</a:t>
            </a:r>
            <a:endParaRPr lang="es-AR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ceMax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827088" y="42863"/>
            <a:ext cx="7050087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2800">
                <a:solidFill>
                  <a:srgbClr val="000000"/>
                </a:solidFill>
              </a:rPr>
              <a:t>Coronal phenomenology- magnetized plasma</a:t>
            </a:r>
          </a:p>
        </p:txBody>
      </p:sp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34925" y="4868863"/>
            <a:ext cx="7056438" cy="187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4963" indent="-334963">
              <a:spcBef>
                <a:spcPts val="500"/>
              </a:spcBef>
              <a:buFont typeface="Times New Roman" pitchFamily="16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s-ES_tradnl" sz="2000">
                <a:solidFill>
                  <a:srgbClr val="000000"/>
                </a:solidFill>
              </a:rPr>
              <a:t>Large Reynolds number – field lines and plasma frozen </a:t>
            </a:r>
          </a:p>
          <a:p>
            <a:pPr marL="334963" indent="-334963">
              <a:spcBef>
                <a:spcPts val="500"/>
              </a:spcBef>
              <a:buFont typeface="Times New Roman" pitchFamily="16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s-ES_tradnl" sz="2000">
                <a:solidFill>
                  <a:srgbClr val="000000"/>
                </a:solidFill>
              </a:rPr>
              <a:t>Corona: gas pressure &lt;&lt; magnetic pressure</a:t>
            </a:r>
          </a:p>
          <a:p>
            <a:pPr marL="334963" indent="-334963">
              <a:spcBef>
                <a:spcPts val="500"/>
              </a:spcBef>
              <a:buFont typeface="Times New Roman" pitchFamily="16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s-ES_tradnl" sz="2000">
                <a:solidFill>
                  <a:srgbClr val="000000"/>
                </a:solidFill>
              </a:rPr>
              <a:t>The magnetic field governs the dynamic</a:t>
            </a:r>
          </a:p>
          <a:p>
            <a:pPr marL="334963" indent="-334963">
              <a:spcBef>
                <a:spcPts val="500"/>
              </a:spcBef>
              <a:buFont typeface="Times New Roman" pitchFamily="16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s-ES_tradnl" sz="2000">
                <a:solidFill>
                  <a:srgbClr val="000000"/>
                </a:solidFill>
              </a:rPr>
              <a:t>Chromosphere: magnetic pressure &lt;&lt; gas pressure </a:t>
            </a:r>
          </a:p>
          <a:p>
            <a:pPr marL="334963" indent="-334963">
              <a:spcBef>
                <a:spcPts val="500"/>
              </a:spcBef>
              <a:buFont typeface="Times New Roman" pitchFamily="16" charset="0"/>
              <a:buChar char="•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s-ES_tradnl" sz="2000">
                <a:solidFill>
                  <a:srgbClr val="000000"/>
                </a:solidFill>
              </a:rPr>
              <a:t>The fluid governs the dynamic</a:t>
            </a:r>
          </a:p>
        </p:txBody>
      </p:sp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620713"/>
            <a:ext cx="3600450" cy="197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2636838"/>
            <a:ext cx="3636962" cy="2119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620713"/>
            <a:ext cx="2378075" cy="202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/>
          <a:srcRect l="10797" r="16197"/>
          <a:stretch>
            <a:fillRect/>
          </a:stretch>
        </p:blipFill>
        <p:spPr bwMode="auto">
          <a:xfrm>
            <a:off x="3851275" y="2636838"/>
            <a:ext cx="2376488" cy="209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6343650" y="1839913"/>
          <a:ext cx="2657475" cy="657225"/>
        </p:xfrm>
        <a:graphic>
          <a:graphicData uri="http://schemas.openxmlformats.org/presentationml/2006/ole">
            <p:oleObj spid="_x0000_s1026" name="Ecuación" r:id="rId8" imgW="1612800" imgH="45720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0" y="111125"/>
            <a:ext cx="9144000" cy="94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E12F17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2800" b="1" dirty="0" err="1">
                <a:solidFill>
                  <a:srgbClr val="E12F17"/>
                </a:solidFill>
              </a:rPr>
              <a:t>Importance</a:t>
            </a:r>
            <a:r>
              <a:rPr lang="es-AR" sz="2800" b="1" dirty="0">
                <a:solidFill>
                  <a:srgbClr val="E12F17"/>
                </a:solidFill>
              </a:rPr>
              <a:t> of shock wave </a:t>
            </a:r>
            <a:r>
              <a:rPr lang="es-AR" sz="2800" b="1" dirty="0" err="1" smtClean="0">
                <a:solidFill>
                  <a:srgbClr val="E12F17"/>
                </a:solidFill>
              </a:rPr>
              <a:t>contribution</a:t>
            </a:r>
            <a:r>
              <a:rPr lang="es-AR" sz="2800" b="1" dirty="0" smtClean="0">
                <a:solidFill>
                  <a:srgbClr val="E12F17"/>
                </a:solidFill>
              </a:rPr>
              <a:t> </a:t>
            </a:r>
            <a:r>
              <a:rPr lang="es-AR" sz="2800" b="1" dirty="0" err="1" smtClean="0">
                <a:solidFill>
                  <a:srgbClr val="E12F17"/>
                </a:solidFill>
              </a:rPr>
              <a:t>for</a:t>
            </a:r>
            <a:r>
              <a:rPr lang="es-AR" sz="2800" b="1" dirty="0" smtClean="0">
                <a:solidFill>
                  <a:srgbClr val="E12F17"/>
                </a:solidFill>
              </a:rPr>
              <a:t> </a:t>
            </a:r>
            <a:r>
              <a:rPr lang="es-AR" sz="2800" b="1" dirty="0" err="1" smtClean="0">
                <a:solidFill>
                  <a:srgbClr val="E12F17"/>
                </a:solidFill>
              </a:rPr>
              <a:t>the</a:t>
            </a:r>
            <a:r>
              <a:rPr lang="es-AR" sz="2800" b="1" dirty="0" smtClean="0">
                <a:solidFill>
                  <a:srgbClr val="E12F17"/>
                </a:solidFill>
              </a:rPr>
              <a:t> </a:t>
            </a:r>
            <a:r>
              <a:rPr lang="es-AR" sz="2800" b="1" dirty="0" err="1" smtClean="0">
                <a:solidFill>
                  <a:srgbClr val="E12F17"/>
                </a:solidFill>
              </a:rPr>
              <a:t>seismology</a:t>
            </a:r>
            <a:r>
              <a:rPr lang="es-AR" sz="2800" b="1" dirty="0">
                <a:solidFill>
                  <a:srgbClr val="E12F17"/>
                </a:solidFill>
              </a:rPr>
              <a:t/>
            </a:r>
            <a:br>
              <a:rPr lang="es-AR" sz="2800" b="1" dirty="0">
                <a:solidFill>
                  <a:srgbClr val="E12F17"/>
                </a:solidFill>
              </a:rPr>
            </a:br>
            <a:endParaRPr lang="es-AR" sz="2800" b="1" dirty="0">
              <a:solidFill>
                <a:srgbClr val="E12F17"/>
              </a:solidFill>
            </a:endParaRPr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7764463" cy="3744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3375" indent="-333375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Times New Roman" pitchFamily="16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s-ES_tradnl">
                <a:solidFill>
                  <a:srgbClr val="FFFFFF"/>
                </a:solidFill>
              </a:rPr>
              <a:t>Large Reynolds </a:t>
            </a:r>
            <a:r>
              <a:rPr lang="es-ES_tradnl">
                <a:solidFill>
                  <a:srgbClr val="FFFFFF"/>
                </a:solidFill>
                <a:latin typeface="Wingdings" charset="2"/>
              </a:rPr>
              <a:t></a:t>
            </a:r>
            <a:r>
              <a:rPr lang="es-ES_tradnl">
                <a:solidFill>
                  <a:srgbClr val="FFFFFF"/>
                </a:solidFill>
              </a:rPr>
              <a:t> frozen plasma – magnetic field</a:t>
            </a:r>
          </a:p>
          <a:p>
            <a:pPr marL="333375" indent="-333375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Times New Roman" pitchFamily="16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s-ES_tradnl">
                <a:solidFill>
                  <a:srgbClr val="FFFFFF"/>
                </a:solidFill>
              </a:rPr>
              <a:t>Gas pressure  &lt;&lt;  magnetic pressure</a:t>
            </a:r>
          </a:p>
          <a:p>
            <a:pPr marL="333375" indent="-333375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Times New Roman" pitchFamily="16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s-ES_tradnl">
                <a:solidFill>
                  <a:srgbClr val="FFFFFF"/>
                </a:solidFill>
              </a:rPr>
              <a:t>Dynamic governed by the magnetic field</a:t>
            </a:r>
          </a:p>
          <a:p>
            <a:pPr marL="333375" indent="-333375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Times New Roman" pitchFamily="16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s-ES_tradnl">
                <a:solidFill>
                  <a:srgbClr val="FFFFFF"/>
                </a:solidFill>
              </a:rPr>
              <a:t>Sound speed &lt;&lt; Alfvén speed</a:t>
            </a:r>
          </a:p>
          <a:p>
            <a:pPr marL="333375" indent="-333375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Times New Roman" pitchFamily="16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s-ES_tradnl">
                <a:solidFill>
                  <a:srgbClr val="FFFFFF"/>
                </a:solidFill>
              </a:rPr>
              <a:t>Energy: compressibility medium– elasticity medium</a:t>
            </a:r>
          </a:p>
          <a:p>
            <a:pPr marL="333375" indent="-333375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Times New Roman" pitchFamily="16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s-ES_tradnl">
                <a:solidFill>
                  <a:srgbClr val="FFFFFF"/>
                </a:solidFill>
              </a:rPr>
              <a:t>Inhomogeneity of the medium couples elastic perturbations with compressible ones. In the average transfer of energy to compressible modes</a:t>
            </a:r>
          </a:p>
          <a:p>
            <a:pPr marL="333375" indent="-333375">
              <a:lnSpc>
                <a:spcPct val="80000"/>
              </a:lnSpc>
              <a:spcBef>
                <a:spcPts val="600"/>
              </a:spcBef>
              <a:buClr>
                <a:srgbClr val="FFFFFF"/>
              </a:buClr>
              <a:buFont typeface="Times New Roman" pitchFamily="16" charset="0"/>
              <a:buChar char="•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s-ES_tradnl">
                <a:solidFill>
                  <a:srgbClr val="FFFFFF"/>
                </a:solidFill>
              </a:rPr>
              <a:t>Favors the appearence of shock waves: compressive modes with Mach&gt;1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843213" y="5635625"/>
          <a:ext cx="5202237" cy="1049338"/>
        </p:xfrm>
        <a:graphic>
          <a:graphicData uri="http://schemas.openxmlformats.org/presentationml/2006/ole">
            <p:oleObj spid="_x0000_s3074" name="Ecuación" r:id="rId4" imgW="1930320" imgH="60948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323850" y="257175"/>
            <a:ext cx="8605838" cy="686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000000"/>
                </a:solidFill>
              </a:rPr>
              <a:t>Simulations fundamental and global </a:t>
            </a:r>
            <a:r>
              <a:rPr lang="en-GB" b="1" dirty="0" smtClean="0">
                <a:solidFill>
                  <a:srgbClr val="000000"/>
                </a:solidFill>
              </a:rPr>
              <a:t>modes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dirty="0" err="1" smtClean="0">
                <a:solidFill>
                  <a:srgbClr val="000000"/>
                </a:solidFill>
              </a:rPr>
              <a:t>Cécere</a:t>
            </a:r>
            <a:r>
              <a:rPr lang="en-GB" sz="2000" b="1" dirty="0" smtClean="0">
                <a:solidFill>
                  <a:srgbClr val="000000"/>
                </a:solidFill>
              </a:rPr>
              <a:t>, Costa, </a:t>
            </a:r>
            <a:r>
              <a:rPr lang="en-GB" sz="2000" b="1" dirty="0" err="1" smtClean="0">
                <a:solidFill>
                  <a:srgbClr val="000000"/>
                </a:solidFill>
              </a:rPr>
              <a:t>Reula</a:t>
            </a:r>
            <a:r>
              <a:rPr lang="en-GB" sz="2000" b="1" dirty="0" smtClean="0">
                <a:solidFill>
                  <a:srgbClr val="000000"/>
                </a:solidFill>
              </a:rPr>
              <a:t> A&amp;A, 2011</a:t>
            </a:r>
            <a:r>
              <a:rPr lang="es-AR" sz="2000" b="1" dirty="0" smtClean="0">
                <a:solidFill>
                  <a:srgbClr val="000000"/>
                </a:solidFill>
              </a:rPr>
              <a:t> </a:t>
            </a:r>
            <a:r>
              <a:rPr lang="es-AR" b="1" dirty="0">
                <a:solidFill>
                  <a:srgbClr val="000000"/>
                </a:solidFill>
              </a:rPr>
              <a:t/>
            </a:r>
            <a:br>
              <a:rPr lang="es-AR" b="1" dirty="0">
                <a:solidFill>
                  <a:srgbClr val="000000"/>
                </a:solidFill>
              </a:rPr>
            </a:br>
            <a:r>
              <a:rPr lang="es-AR" sz="2000" dirty="0" err="1">
                <a:solidFill>
                  <a:srgbClr val="000000"/>
                </a:solidFill>
              </a:rPr>
              <a:t>Slender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tube</a:t>
            </a:r>
            <a:r>
              <a:rPr lang="es-AR" sz="2000" dirty="0">
                <a:solidFill>
                  <a:srgbClr val="000000"/>
                </a:solidFill>
              </a:rPr>
              <a:t>  - </a:t>
            </a:r>
            <a:r>
              <a:rPr lang="es-AR" sz="2000" dirty="0" err="1">
                <a:solidFill>
                  <a:srgbClr val="000000"/>
                </a:solidFill>
              </a:rPr>
              <a:t>Logaritmic</a:t>
            </a:r>
            <a:r>
              <a:rPr lang="es-AR" sz="2000" dirty="0">
                <a:solidFill>
                  <a:srgbClr val="000000"/>
                </a:solidFill>
              </a:rPr>
              <a:t> – coronal </a:t>
            </a:r>
            <a:r>
              <a:rPr lang="es-AR" sz="2000" dirty="0" err="1">
                <a:solidFill>
                  <a:srgbClr val="000000"/>
                </a:solidFill>
              </a:rPr>
              <a:t>conditions</a:t>
            </a:r>
            <a:r>
              <a:rPr lang="es-AR" sz="4000" dirty="0">
                <a:solidFill>
                  <a:srgbClr val="000000"/>
                </a:solidFill>
              </a:rPr>
              <a:t> </a:t>
            </a:r>
            <a:br>
              <a:rPr lang="es-AR" sz="4000" dirty="0">
                <a:solidFill>
                  <a:srgbClr val="000000"/>
                </a:solidFill>
              </a:rPr>
            </a:br>
            <a:r>
              <a:rPr lang="es-AR" sz="2000" dirty="0" err="1">
                <a:solidFill>
                  <a:srgbClr val="000000"/>
                </a:solidFill>
              </a:rPr>
              <a:t>Due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to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chromospheric</a:t>
            </a:r>
            <a:r>
              <a:rPr lang="es-AR" sz="2000" dirty="0">
                <a:solidFill>
                  <a:srgbClr val="000000"/>
                </a:solidFill>
              </a:rPr>
              <a:t> line-</a:t>
            </a:r>
            <a:r>
              <a:rPr lang="es-AR" sz="2000" dirty="0" err="1">
                <a:solidFill>
                  <a:srgbClr val="000000"/>
                </a:solidFill>
              </a:rPr>
              <a:t>tied</a:t>
            </a:r>
            <a:r>
              <a:rPr lang="es-AR" sz="2000" dirty="0">
                <a:solidFill>
                  <a:srgbClr val="000000"/>
                </a:solidFill>
              </a:rPr>
              <a:t/>
            </a:r>
            <a:br>
              <a:rPr lang="es-AR" sz="2000" dirty="0">
                <a:solidFill>
                  <a:srgbClr val="000000"/>
                </a:solidFill>
              </a:rPr>
            </a:br>
            <a:r>
              <a:rPr lang="es-AR" sz="2000" dirty="0">
                <a:solidFill>
                  <a:srgbClr val="000000"/>
                </a:solidFill>
              </a:rPr>
              <a:t> and </a:t>
            </a:r>
            <a:r>
              <a:rPr lang="es-AR" sz="2000" dirty="0" err="1">
                <a:solidFill>
                  <a:srgbClr val="000000"/>
                </a:solidFill>
              </a:rPr>
              <a:t>inhomogeneities</a:t>
            </a:r>
            <a:r>
              <a:rPr lang="es-AR" sz="2000" dirty="0">
                <a:solidFill>
                  <a:srgbClr val="000000"/>
                </a:solidFill>
              </a:rPr>
              <a:t> and </a:t>
            </a:r>
            <a:r>
              <a:rPr lang="es-AR" sz="2000" dirty="0" err="1">
                <a:solidFill>
                  <a:srgbClr val="000000"/>
                </a:solidFill>
              </a:rPr>
              <a:t>nonlinearities</a:t>
            </a:r>
            <a:endParaRPr lang="es-AR" sz="20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pure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modes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difficult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to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 smtClean="0">
                <a:solidFill>
                  <a:srgbClr val="000000"/>
                </a:solidFill>
              </a:rPr>
              <a:t>sustain</a:t>
            </a:r>
            <a:r>
              <a:rPr lang="es-AR" sz="2000" dirty="0" smtClean="0">
                <a:solidFill>
                  <a:srgbClr val="000000"/>
                </a:solidFill>
              </a:rPr>
              <a:t>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2000" dirty="0" err="1" smtClean="0">
                <a:solidFill>
                  <a:srgbClr val="000000"/>
                </a:solidFill>
              </a:rPr>
              <a:t>Jump</a:t>
            </a:r>
            <a:r>
              <a:rPr lang="es-AR" sz="2000" dirty="0" smtClean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conditions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across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the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radius</a:t>
            </a:r>
            <a:r>
              <a:rPr lang="es-AR" sz="4000" dirty="0">
                <a:solidFill>
                  <a:srgbClr val="000000"/>
                </a:solidFill>
              </a:rPr>
              <a:t> </a:t>
            </a:r>
            <a:br>
              <a:rPr lang="es-AR" sz="4000" dirty="0">
                <a:solidFill>
                  <a:srgbClr val="000000"/>
                </a:solidFill>
              </a:rPr>
            </a:br>
            <a:r>
              <a:rPr lang="es-AR" sz="2000" dirty="0" err="1">
                <a:solidFill>
                  <a:srgbClr val="000000"/>
                </a:solidFill>
              </a:rPr>
              <a:t>amplifies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the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spectrum</a:t>
            </a:r>
            <a:r>
              <a:rPr lang="es-AR" sz="2000" dirty="0">
                <a:solidFill>
                  <a:srgbClr val="000000"/>
                </a:solidFill>
              </a:rPr>
              <a:t> of </a:t>
            </a:r>
            <a:r>
              <a:rPr lang="es-AR" sz="2000" dirty="0" err="1">
                <a:solidFill>
                  <a:srgbClr val="000000"/>
                </a:solidFill>
              </a:rPr>
              <a:t>modes</a:t>
            </a:r>
            <a:endParaRPr lang="es-AR" sz="20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AR" sz="2000" dirty="0" err="1">
                <a:solidFill>
                  <a:srgbClr val="000000"/>
                </a:solidFill>
              </a:rPr>
              <a:t>Trapped</a:t>
            </a:r>
            <a:r>
              <a:rPr lang="es-AR" sz="2000" dirty="0">
                <a:solidFill>
                  <a:srgbClr val="000000"/>
                </a:solidFill>
              </a:rPr>
              <a:t> –</a:t>
            </a:r>
            <a:r>
              <a:rPr lang="es-AR" sz="2000" dirty="0" err="1">
                <a:solidFill>
                  <a:srgbClr val="000000"/>
                </a:solidFill>
              </a:rPr>
              <a:t>Leaky</a:t>
            </a:r>
            <a:r>
              <a:rPr lang="es-AR" sz="2000" dirty="0">
                <a:solidFill>
                  <a:srgbClr val="000000"/>
                </a:solidFill>
              </a:rPr>
              <a:t/>
            </a:r>
            <a:br>
              <a:rPr lang="es-AR" sz="2000" dirty="0">
                <a:solidFill>
                  <a:srgbClr val="000000"/>
                </a:solidFill>
              </a:rPr>
            </a:br>
            <a:r>
              <a:rPr lang="es-AR" sz="2000" dirty="0">
                <a:solidFill>
                  <a:srgbClr val="000000"/>
                </a:solidFill>
              </a:rPr>
              <a:t/>
            </a:r>
            <a:br>
              <a:rPr lang="es-AR" sz="2000" dirty="0">
                <a:solidFill>
                  <a:srgbClr val="000000"/>
                </a:solidFill>
              </a:rPr>
            </a:br>
            <a:r>
              <a:rPr lang="es-AR" sz="2000" dirty="0" err="1">
                <a:solidFill>
                  <a:srgbClr val="000000"/>
                </a:solidFill>
              </a:rPr>
              <a:t>Evolution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to</a:t>
            </a:r>
            <a:r>
              <a:rPr lang="es-AR" sz="2000" dirty="0">
                <a:solidFill>
                  <a:srgbClr val="000000"/>
                </a:solidFill>
              </a:rPr>
              <a:t> a </a:t>
            </a:r>
            <a:r>
              <a:rPr lang="es-AR" sz="2000" dirty="0" err="1">
                <a:solidFill>
                  <a:srgbClr val="000000"/>
                </a:solidFill>
              </a:rPr>
              <a:t>quasi-static</a:t>
            </a:r>
            <a:r>
              <a:rPr lang="es-AR" sz="2000" dirty="0">
                <a:solidFill>
                  <a:srgbClr val="000000"/>
                </a:solidFill>
              </a:rPr>
              <a:t> 2nd </a:t>
            </a:r>
            <a:r>
              <a:rPr lang="es-AR" sz="2000" dirty="0" err="1">
                <a:solidFill>
                  <a:srgbClr val="000000"/>
                </a:solidFill>
              </a:rPr>
              <a:t>slow</a:t>
            </a:r>
            <a:r>
              <a:rPr lang="es-AR" sz="2000" dirty="0">
                <a:solidFill>
                  <a:srgbClr val="000000"/>
                </a:solidFill>
              </a:rPr>
              <a:t/>
            </a:r>
            <a:br>
              <a:rPr lang="es-AR" sz="2000" dirty="0">
                <a:solidFill>
                  <a:srgbClr val="000000"/>
                </a:solidFill>
              </a:rPr>
            </a:br>
            <a:r>
              <a:rPr lang="es-AR" sz="2000" dirty="0" err="1">
                <a:solidFill>
                  <a:srgbClr val="000000"/>
                </a:solidFill>
              </a:rPr>
              <a:t>harmonic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state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occurs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via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the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onset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br>
              <a:rPr lang="es-AR" sz="2000" dirty="0">
                <a:solidFill>
                  <a:srgbClr val="000000"/>
                </a:solidFill>
              </a:rPr>
            </a:br>
            <a:r>
              <a:rPr lang="es-AR" sz="2000" dirty="0">
                <a:solidFill>
                  <a:srgbClr val="000000"/>
                </a:solidFill>
              </a:rPr>
              <a:t>of </a:t>
            </a:r>
            <a:r>
              <a:rPr lang="es-AR" sz="2000" dirty="0" err="1">
                <a:solidFill>
                  <a:srgbClr val="000000"/>
                </a:solidFill>
              </a:rPr>
              <a:t>an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external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compressional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Alfvén</a:t>
            </a:r>
            <a:r>
              <a:rPr lang="es-AR" sz="2000" dirty="0">
                <a:solidFill>
                  <a:srgbClr val="000000"/>
                </a:solidFill>
              </a:rPr>
              <a:t/>
            </a:r>
            <a:br>
              <a:rPr lang="es-AR" sz="2000" dirty="0">
                <a:solidFill>
                  <a:srgbClr val="000000"/>
                </a:solidFill>
              </a:rPr>
            </a:br>
            <a:r>
              <a:rPr lang="es-AR" sz="2000" dirty="0">
                <a:solidFill>
                  <a:srgbClr val="000000"/>
                </a:solidFill>
              </a:rPr>
              <a:t>wave </a:t>
            </a:r>
            <a:r>
              <a:rPr lang="es-AR" sz="2000" dirty="0" err="1">
                <a:solidFill>
                  <a:srgbClr val="000000"/>
                </a:solidFill>
              </a:rPr>
              <a:t>or</a:t>
            </a:r>
            <a:r>
              <a:rPr lang="es-AR" sz="2000" dirty="0">
                <a:solidFill>
                  <a:srgbClr val="000000"/>
                </a:solidFill>
              </a:rPr>
              <a:t> a </a:t>
            </a:r>
            <a:r>
              <a:rPr lang="es-AR" sz="2000" dirty="0" err="1" smtClean="0">
                <a:solidFill>
                  <a:srgbClr val="000000"/>
                </a:solidFill>
              </a:rPr>
              <a:t>weak</a:t>
            </a:r>
            <a:r>
              <a:rPr lang="es-AR" sz="2000" dirty="0" smtClean="0">
                <a:solidFill>
                  <a:srgbClr val="000000"/>
                </a:solidFill>
              </a:rPr>
              <a:t> </a:t>
            </a:r>
            <a:r>
              <a:rPr lang="es-AR" sz="2000" dirty="0">
                <a:solidFill>
                  <a:srgbClr val="000000"/>
                </a:solidFill>
              </a:rPr>
              <a:t>shock wave M&lt;1.3</a:t>
            </a:r>
            <a:br>
              <a:rPr lang="es-AR" sz="2000" dirty="0">
                <a:solidFill>
                  <a:srgbClr val="000000"/>
                </a:solidFill>
              </a:rPr>
            </a:br>
            <a:r>
              <a:rPr lang="es-AR" sz="2000" dirty="0" err="1">
                <a:solidFill>
                  <a:srgbClr val="000000"/>
                </a:solidFill>
              </a:rPr>
              <a:t>that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triggers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the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sausage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mode</a:t>
            </a:r>
            <a:r>
              <a:rPr lang="es-AR" sz="2000" dirty="0">
                <a:solidFill>
                  <a:srgbClr val="000000"/>
                </a:solidFill>
              </a:rPr>
              <a:t> and </a:t>
            </a:r>
            <a:br>
              <a:rPr lang="es-AR" sz="2000" dirty="0">
                <a:solidFill>
                  <a:srgbClr val="000000"/>
                </a:solidFill>
              </a:rPr>
            </a:br>
            <a:r>
              <a:rPr lang="es-AR" sz="2000" dirty="0" err="1">
                <a:solidFill>
                  <a:srgbClr val="000000"/>
                </a:solidFill>
              </a:rPr>
              <a:t>couples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the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slow</a:t>
            </a:r>
            <a:r>
              <a:rPr lang="es-AR" sz="2000" dirty="0">
                <a:solidFill>
                  <a:srgbClr val="000000"/>
                </a:solidFill>
              </a:rPr>
              <a:t> </a:t>
            </a:r>
            <a:r>
              <a:rPr lang="es-AR" sz="2000" dirty="0" err="1">
                <a:solidFill>
                  <a:srgbClr val="000000"/>
                </a:solidFill>
              </a:rPr>
              <a:t>mode</a:t>
            </a:r>
            <a:r>
              <a:rPr lang="es-AR" sz="4000" dirty="0">
                <a:solidFill>
                  <a:srgbClr val="000000"/>
                </a:solidFill>
              </a:rPr>
              <a:t/>
            </a:r>
            <a:br>
              <a:rPr lang="es-AR" sz="4000" dirty="0">
                <a:solidFill>
                  <a:srgbClr val="000000"/>
                </a:solidFill>
              </a:rPr>
            </a:br>
            <a:r>
              <a:rPr lang="es-AR" sz="4000" dirty="0">
                <a:solidFill>
                  <a:srgbClr val="000000"/>
                </a:solidFill>
              </a:rPr>
              <a:t/>
            </a:r>
            <a:br>
              <a:rPr lang="es-AR" sz="4000" dirty="0">
                <a:solidFill>
                  <a:srgbClr val="000000"/>
                </a:solidFill>
              </a:rPr>
            </a:br>
            <a:endParaRPr lang="es-AR" sz="4000" dirty="0">
              <a:solidFill>
                <a:srgbClr val="000000"/>
              </a:solidFill>
            </a:endParaRPr>
          </a:p>
        </p:txBody>
      </p:sp>
      <p:pic>
        <p:nvPicPr>
          <p:cNvPr id="4" name="mariana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548313" y="1428750"/>
            <a:ext cx="30956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 fill="hold" nodeType="interactiveSeq">
                <p:stCondLst>
                  <p:cond delay="0"/>
                </p:stCondLst>
                <p:childTnLst>
                  <p:par>
                    <p:cTn id="8" fill="hold"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11" dur="indefinite" fill="hold"/>
                                        <p:tgtEl>
                                          <p:sldTgt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0" y="115888"/>
            <a:ext cx="9144000" cy="15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Tahoma" pitchFamily="32" charset="0"/>
              </a:rPr>
              <a:t>Costa</a:t>
            </a:r>
            <a:r>
              <a:rPr lang="en-GB" sz="1800" dirty="0">
                <a:solidFill>
                  <a:srgbClr val="000000"/>
                </a:solidFill>
                <a:latin typeface="Tahoma" pitchFamily="32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latin typeface="Tahoma" pitchFamily="32" charset="0"/>
              </a:rPr>
              <a:t>Elaskar</a:t>
            </a:r>
            <a:r>
              <a:rPr lang="en-GB" sz="1800" dirty="0">
                <a:solidFill>
                  <a:srgbClr val="000000"/>
                </a:solidFill>
                <a:latin typeface="Tahoma" pitchFamily="32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latin typeface="Tahoma" pitchFamily="32" charset="0"/>
              </a:rPr>
              <a:t>Fernández</a:t>
            </a:r>
            <a:r>
              <a:rPr lang="en-GB" sz="1800" dirty="0">
                <a:solidFill>
                  <a:srgbClr val="000000"/>
                </a:solidFill>
                <a:latin typeface="Tahoma" pitchFamily="32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latin typeface="Tahoma" pitchFamily="32" charset="0"/>
              </a:rPr>
              <a:t>Martínez</a:t>
            </a:r>
            <a:r>
              <a:rPr lang="en-GB" sz="1800" dirty="0" smtClean="0">
                <a:solidFill>
                  <a:srgbClr val="000000"/>
                </a:solidFill>
                <a:latin typeface="Tahoma" pitchFamily="32" charset="0"/>
              </a:rPr>
              <a:t>, MNRAS </a:t>
            </a:r>
            <a:r>
              <a:rPr lang="en-GB" sz="1800" dirty="0">
                <a:solidFill>
                  <a:srgbClr val="000000"/>
                </a:solidFill>
                <a:latin typeface="Tahoma" pitchFamily="32" charset="0"/>
              </a:rPr>
              <a:t>2009</a:t>
            </a:r>
            <a:br>
              <a:rPr lang="en-GB" sz="1800" dirty="0">
                <a:solidFill>
                  <a:srgbClr val="000000"/>
                </a:solidFill>
                <a:latin typeface="Tahoma" pitchFamily="32" charset="0"/>
              </a:rPr>
            </a:br>
            <a:r>
              <a:rPr lang="en-GB" sz="1800" dirty="0" err="1" smtClean="0">
                <a:solidFill>
                  <a:srgbClr val="000000"/>
                </a:solidFill>
                <a:latin typeface="Tahoma" pitchFamily="32" charset="0"/>
              </a:rPr>
              <a:t>Fernández</a:t>
            </a:r>
            <a:r>
              <a:rPr lang="en-GB" sz="1800" dirty="0" smtClean="0">
                <a:solidFill>
                  <a:srgbClr val="000000"/>
                </a:solidFill>
                <a:latin typeface="Tahoma" pitchFamily="32" charset="0"/>
              </a:rPr>
              <a:t>, Costa, </a:t>
            </a:r>
            <a:r>
              <a:rPr lang="en-GB" sz="1800" dirty="0" err="1" smtClean="0">
                <a:solidFill>
                  <a:srgbClr val="000000"/>
                </a:solidFill>
                <a:latin typeface="Tahoma" pitchFamily="32" charset="0"/>
              </a:rPr>
              <a:t>Elaskar</a:t>
            </a:r>
            <a:r>
              <a:rPr lang="en-GB" sz="1800" dirty="0" smtClean="0">
                <a:solidFill>
                  <a:srgbClr val="000000"/>
                </a:solidFill>
                <a:latin typeface="Tahoma" pitchFamily="32" charset="0"/>
              </a:rPr>
              <a:t>,  Schulz, 2009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Tahoma" pitchFamily="32" charset="0"/>
              </a:rPr>
              <a:t>Schulz</a:t>
            </a:r>
            <a:r>
              <a:rPr lang="en-GB" sz="1800" dirty="0">
                <a:solidFill>
                  <a:srgbClr val="000000"/>
                </a:solidFill>
                <a:latin typeface="Tahoma" pitchFamily="32" charset="0"/>
              </a:rPr>
              <a:t>, Costa, </a:t>
            </a:r>
            <a:r>
              <a:rPr lang="en-GB" sz="1800" dirty="0" err="1">
                <a:solidFill>
                  <a:srgbClr val="000000"/>
                </a:solidFill>
                <a:latin typeface="Tahoma" pitchFamily="32" charset="0"/>
              </a:rPr>
              <a:t>Elaskar</a:t>
            </a:r>
            <a:r>
              <a:rPr lang="en-GB" sz="1800" dirty="0">
                <a:solidFill>
                  <a:srgbClr val="000000"/>
                </a:solidFill>
                <a:latin typeface="Tahoma" pitchFamily="32" charset="0"/>
              </a:rPr>
              <a:t>, Cid, MNRAS 2010 </a:t>
            </a:r>
            <a:endParaRPr lang="en-GB" sz="1800" dirty="0" smtClean="0">
              <a:solidFill>
                <a:srgbClr val="000000"/>
              </a:solidFill>
              <a:latin typeface="Tahoma" pitchFamily="32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 err="1" smtClean="0">
                <a:solidFill>
                  <a:srgbClr val="000000"/>
                </a:solidFill>
                <a:latin typeface="Tahoma" pitchFamily="32" charset="0"/>
              </a:rPr>
              <a:t>Maglione</a:t>
            </a:r>
            <a:r>
              <a:rPr lang="en-GB" sz="1800" dirty="0">
                <a:solidFill>
                  <a:srgbClr val="000000"/>
                </a:solidFill>
                <a:latin typeface="Tahoma" pitchFamily="32" charset="0"/>
              </a:rPr>
              <a:t>, </a:t>
            </a:r>
            <a:r>
              <a:rPr lang="en-GB" sz="1800" dirty="0" err="1" smtClean="0">
                <a:solidFill>
                  <a:srgbClr val="000000"/>
                </a:solidFill>
                <a:latin typeface="Tahoma" pitchFamily="32" charset="0"/>
              </a:rPr>
              <a:t>Schneiter</a:t>
            </a:r>
            <a:r>
              <a:rPr lang="en-GB" sz="1800" dirty="0" smtClean="0">
                <a:solidFill>
                  <a:srgbClr val="000000"/>
                </a:solidFill>
                <a:latin typeface="Tahoma" pitchFamily="32" charset="0"/>
              </a:rPr>
              <a:t>, Costa</a:t>
            </a:r>
            <a:r>
              <a:rPr lang="en-GB" sz="1800" dirty="0">
                <a:solidFill>
                  <a:srgbClr val="000000"/>
                </a:solidFill>
                <a:latin typeface="Tahoma" pitchFamily="32" charset="0"/>
              </a:rPr>
              <a:t>, </a:t>
            </a:r>
            <a:r>
              <a:rPr lang="en-GB" sz="1800" dirty="0" err="1">
                <a:solidFill>
                  <a:srgbClr val="000000"/>
                </a:solidFill>
                <a:latin typeface="Tahoma" pitchFamily="32" charset="0"/>
              </a:rPr>
              <a:t>Elaskar</a:t>
            </a:r>
            <a:r>
              <a:rPr lang="en-GB" sz="1800" dirty="0" smtClean="0">
                <a:solidFill>
                  <a:srgbClr val="000000"/>
                </a:solidFill>
                <a:latin typeface="Tahoma" pitchFamily="32" charset="0"/>
              </a:rPr>
              <a:t>, A&amp;A 2011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Tahoma" pitchFamily="32" charset="0"/>
              </a:rPr>
              <a:t>Costa, </a:t>
            </a:r>
            <a:r>
              <a:rPr lang="en-GB" sz="1800" dirty="0" err="1" smtClean="0">
                <a:solidFill>
                  <a:srgbClr val="000000"/>
                </a:solidFill>
                <a:latin typeface="Tahoma" pitchFamily="32" charset="0"/>
              </a:rPr>
              <a:t>Pl.Phis.Contr.Fusion</a:t>
            </a:r>
            <a:r>
              <a:rPr lang="en-GB" sz="1800" dirty="0" smtClean="0">
                <a:solidFill>
                  <a:srgbClr val="000000"/>
                </a:solidFill>
                <a:latin typeface="Tahoma" pitchFamily="32" charset="0"/>
              </a:rPr>
              <a:t>, 2011</a:t>
            </a:r>
            <a:endParaRPr lang="en-GB" sz="1800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0" y="4587875"/>
            <a:ext cx="9144000" cy="222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000" b="1">
                <a:solidFill>
                  <a:srgbClr val="000000"/>
                </a:solidFill>
              </a:rPr>
              <a:t>Interpretations: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000">
                <a:solidFill>
                  <a:srgbClr val="000000"/>
                </a:solidFill>
              </a:rPr>
              <a:t>Rain of blobs of dense and cool plasma after a CME falling gravitationally back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000">
                <a:solidFill>
                  <a:srgbClr val="000000"/>
                </a:solidFill>
              </a:rPr>
              <a:t>Flux tubes linking an above current sheet retract downwards under the force of the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000">
                <a:solidFill>
                  <a:srgbClr val="000000"/>
                </a:solidFill>
              </a:rPr>
              <a:t>magnetic tension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000">
                <a:solidFill>
                  <a:srgbClr val="000000"/>
                </a:solidFill>
              </a:rPr>
              <a:t>Top of colapsing loops with void tails in the wakes where reconnection occurs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000">
                <a:solidFill>
                  <a:srgbClr val="000000"/>
                </a:solidFill>
              </a:rPr>
              <a:t>Verwichte, Nakariakov, Cooper A&amp;A, 2005 Observational analysis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sz="2000">
                <a:solidFill>
                  <a:srgbClr val="000000"/>
                </a:solidFill>
              </a:rPr>
              <a:t>Kink wave trains guided by ray tadpole structures. However speeds ~ vs not ~vA </a:t>
            </a:r>
          </a:p>
        </p:txBody>
      </p:sp>
      <p:pic>
        <p:nvPicPr>
          <p:cNvPr id="6" name="97781main_tadpoles_nodate_320x240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28813" y="1785938"/>
            <a:ext cx="45720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par>
              <p:cTn id="2" fill="hold" nodeType="interactiveSeq">
                <p:stCondLst>
                  <p:cond delay="0"/>
                </p:stCondLst>
              </p:cTn>
            </p:par>
            <p:seq concurrent="1" nextAc="seek">
              <p:cTn id="3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" fill="hold" nodeType="interactiveSeq">
                <p:stCondLst>
                  <p:cond delay="0"/>
                </p:stCondLst>
                <p:childTnLst>
                  <p:par>
                    <p:cTn id="5" fill="hold"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2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8" dur="indefinite" fill="hold"/>
                                        <p:tgtEl>
                                          <p:sldTgt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0" y="533400"/>
          <a:ext cx="9104313" cy="5695950"/>
        </p:xfrm>
        <a:graphic>
          <a:graphicData uri="http://schemas.openxmlformats.org/presentationml/2006/ole">
            <p:oleObj spid="_x0000_s7170" r:id="rId4" imgW="9104762" imgH="5695238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378</Words>
  <PresentationFormat>Presentación en pantalla (4:3)</PresentationFormat>
  <Paragraphs>89</Paragraphs>
  <Slides>15</Slides>
  <Notes>12</Notes>
  <HiddenSlides>0</HiddenSlides>
  <MMClips>6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Ecuación</vt:lpstr>
      <vt:lpstr>Diapositiva 1</vt:lpstr>
      <vt:lpstr>Plasma parameters  Slow large-scale variations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</dc:creator>
  <cp:lastModifiedBy>andrea</cp:lastModifiedBy>
  <cp:revision>110</cp:revision>
  <dcterms:modified xsi:type="dcterms:W3CDTF">2011-04-10T20:18:59Z</dcterms:modified>
</cp:coreProperties>
</file>